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45"/>
  </p:notesMasterIdLst>
  <p:sldIdLst>
    <p:sldId id="256" r:id="rId2"/>
    <p:sldId id="257" r:id="rId3"/>
    <p:sldId id="306" r:id="rId4"/>
    <p:sldId id="320" r:id="rId5"/>
    <p:sldId id="260" r:id="rId6"/>
    <p:sldId id="280" r:id="rId7"/>
    <p:sldId id="309" r:id="rId8"/>
    <p:sldId id="261" r:id="rId9"/>
    <p:sldId id="310" r:id="rId10"/>
    <p:sldId id="312" r:id="rId11"/>
    <p:sldId id="290" r:id="rId12"/>
    <p:sldId id="317" r:id="rId13"/>
    <p:sldId id="281" r:id="rId14"/>
    <p:sldId id="288" r:id="rId15"/>
    <p:sldId id="311" r:id="rId16"/>
    <p:sldId id="262" r:id="rId17"/>
    <p:sldId id="277" r:id="rId18"/>
    <p:sldId id="289" r:id="rId19"/>
    <p:sldId id="263" r:id="rId20"/>
    <p:sldId id="264" r:id="rId21"/>
    <p:sldId id="265" r:id="rId22"/>
    <p:sldId id="266" r:id="rId23"/>
    <p:sldId id="316" r:id="rId24"/>
    <p:sldId id="278" r:id="rId25"/>
    <p:sldId id="279" r:id="rId26"/>
    <p:sldId id="318" r:id="rId27"/>
    <p:sldId id="267" r:id="rId28"/>
    <p:sldId id="275" r:id="rId29"/>
    <p:sldId id="282" r:id="rId30"/>
    <p:sldId id="271" r:id="rId31"/>
    <p:sldId id="270" r:id="rId32"/>
    <p:sldId id="300" r:id="rId33"/>
    <p:sldId id="301" r:id="rId34"/>
    <p:sldId id="313" r:id="rId35"/>
    <p:sldId id="315" r:id="rId36"/>
    <p:sldId id="287" r:id="rId37"/>
    <p:sldId id="321" r:id="rId38"/>
    <p:sldId id="276" r:id="rId39"/>
    <p:sldId id="286" r:id="rId40"/>
    <p:sldId id="319" r:id="rId41"/>
    <p:sldId id="285" r:id="rId42"/>
    <p:sldId id="272" r:id="rId43"/>
    <p:sldId id="307" r:id="rId44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omic Sans MS" pitchFamily="66" charset="0"/>
        <a:ea typeface="PMingLiU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omic Sans MS" pitchFamily="66" charset="0"/>
        <a:ea typeface="PMingLiU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omic Sans MS" pitchFamily="66" charset="0"/>
        <a:ea typeface="PMingLiU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omic Sans MS" pitchFamily="66" charset="0"/>
        <a:ea typeface="PMingLiU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omic Sans MS" pitchFamily="66" charset="0"/>
        <a:ea typeface="PMingLiU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omic Sans MS" pitchFamily="66" charset="0"/>
        <a:ea typeface="PMingLiU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omic Sans MS" pitchFamily="66" charset="0"/>
        <a:ea typeface="PMingLiU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omic Sans MS" pitchFamily="66" charset="0"/>
        <a:ea typeface="PMingLiU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omic Sans MS" pitchFamily="66" charset="0"/>
        <a:ea typeface="PMingLiU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-239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5B1FEA-C8C6-4ABD-9A0F-729FB3E6A236}" type="datetimeFigureOut">
              <a:rPr lang="zh-TW" altLang="en-US" smtClean="0"/>
              <a:pPr/>
              <a:t>2017/3/6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A3C196-2F23-4B7C-9C56-FA52AC19ED6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7070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7FAAD4A-ADA7-4563-A6E9-8CDEF641BC04}" type="slidenum">
              <a:rPr lang="en-US" altLang="zh-TW"/>
              <a:pPr/>
              <a:t>‹#›</a:t>
            </a:fld>
            <a:endParaRPr lang="en-US" altLang="zh-TW"/>
          </a:p>
        </p:txBody>
      </p:sp>
      <p:grpSp>
        <p:nvGrpSpPr>
          <p:cNvPr id="43016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43017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3018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3019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grpSp>
          <p:nvGrpSpPr>
            <p:cNvPr id="43020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43021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43022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43023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43024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43025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</p:grpSp>
      </p:grpSp>
      <p:grpSp>
        <p:nvGrpSpPr>
          <p:cNvPr id="43026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43027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3028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3029" name="Freeform 21"/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grpSp>
          <p:nvGrpSpPr>
            <p:cNvPr id="43030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43031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43032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43033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43034" name="Freeform 26"/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43035" name="Freeform 27"/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</p:grpSp>
      </p:grpSp>
      <p:sp>
        <p:nvSpPr>
          <p:cNvPr id="43036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3037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86D93E-BB12-4B5B-B56F-3B034F98926B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A015B9-044B-4AFF-9B9B-CD0AF343EF14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25F116-DC0E-4A8D-90BF-634E2648BC91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6BC842-AACF-4753-90D8-6AFA28414E5A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ECF211-BD1B-4E60-925D-1C40AF08A482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A0D446-DAAB-4254-A625-86467395A390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5640E6-84C9-45CE-8794-143C357ABD78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A3997E-7B1C-45D1-9E55-2842E5436F78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0F102A-51F7-47DA-A9BC-930F1DBE479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DC1940-944C-40AF-BCAC-CF461F7D06E7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endParaRPr lang="en-US" altLang="zh-TW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/>
            </a:lvl1pPr>
          </a:lstStyle>
          <a:p>
            <a:endParaRPr lang="en-US" altLang="zh-TW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/>
            </a:lvl1pPr>
          </a:lstStyle>
          <a:p>
            <a:fld id="{65CC9E68-DA8B-4854-855F-A81FE818D804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41992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1993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41994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41995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996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997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998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999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2000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2001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2002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2003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grpSp>
          <p:nvGrpSpPr>
            <p:cNvPr id="42004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42005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42006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2007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2008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sp>
            <p:nvSpPr>
              <p:cNvPr id="42009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42010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42011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grpSp>
            <p:nvGrpSpPr>
              <p:cNvPr id="42012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42013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2014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2015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2016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2017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2018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2019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2020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</p:grpSp>
      </p:grpSp>
      <p:grpSp>
        <p:nvGrpSpPr>
          <p:cNvPr id="42021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42022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2023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42024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42025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42026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grpSp>
            <p:nvGrpSpPr>
              <p:cNvPr id="42027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42028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2029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2030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2031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2032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2033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2034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2035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</p:grpSp>
        <p:sp>
          <p:nvSpPr>
            <p:cNvPr id="42036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 spd="slow">
    <p:randomBar dir="vert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omic Sans MS" pitchFamily="66" charset="0"/>
          <a:ea typeface="PMingLiU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omic Sans MS" pitchFamily="66" charset="0"/>
          <a:ea typeface="PMingLiU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omic Sans MS" pitchFamily="66" charset="0"/>
          <a:ea typeface="PMingLiU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omic Sans MS" pitchFamily="66" charset="0"/>
          <a:ea typeface="PMingLiU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omic Sans MS" pitchFamily="66" charset="0"/>
          <a:ea typeface="PMingLiU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omic Sans MS" pitchFamily="66" charset="0"/>
          <a:ea typeface="PMingLiU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omic Sans MS" pitchFamily="66" charset="0"/>
          <a:ea typeface="PMingLiU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omic Sans MS" pitchFamily="66" charset="0"/>
          <a:ea typeface="PMingLiU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2910" y="2071678"/>
            <a:ext cx="8001056" cy="1071570"/>
          </a:xfrm>
        </p:spPr>
        <p:txBody>
          <a:bodyPr/>
          <a:lstStyle/>
          <a:p>
            <a:r>
              <a:rPr lang="en-US" altLang="zh-TW" sz="3600" dirty="0" smtClean="0"/>
              <a:t>My Research </a:t>
            </a:r>
            <a:r>
              <a:rPr lang="en-US" altLang="zh-TW" sz="3600" dirty="0" smtClean="0"/>
              <a:t>Experience</a:t>
            </a:r>
            <a:endParaRPr lang="en-US" altLang="zh-TW" sz="36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2976" y="3786190"/>
            <a:ext cx="7000924" cy="15382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許永明</a:t>
            </a:r>
            <a:endParaRPr lang="en-US" altLang="zh-TW" sz="24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altLang="zh-TW" sz="24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政治大學風險管理與保險學系</a:t>
            </a:r>
            <a:endParaRPr lang="en-US" altLang="zh-TW" sz="24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FAAD4A-ADA7-4563-A6E9-8CDEF641BC04}" type="slidenum">
              <a:rPr lang="en-US" altLang="zh-TW" smtClean="0"/>
              <a:pPr/>
              <a:t>1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TW">
                <a:latin typeface="Times New Roman" pitchFamily="18" charset="0"/>
              </a:rPr>
              <a:t>Getting started…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>
                <a:latin typeface="Times New Roman" pitchFamily="18" charset="0"/>
              </a:rPr>
              <a:t>Just </a:t>
            </a:r>
            <a:r>
              <a:rPr lang="en-US" altLang="zh-TW" dirty="0">
                <a:latin typeface="Times New Roman" pitchFamily="18" charset="0"/>
              </a:rPr>
              <a:t>do </a:t>
            </a:r>
            <a:r>
              <a:rPr lang="en-US" altLang="zh-TW" dirty="0" smtClean="0">
                <a:latin typeface="Times New Roman" pitchFamily="18" charset="0"/>
              </a:rPr>
              <a:t>it and start </a:t>
            </a:r>
            <a:r>
              <a:rPr lang="en-US" altLang="zh-TW" dirty="0">
                <a:latin typeface="Times New Roman" pitchFamily="18" charset="0"/>
              </a:rPr>
              <a:t>now</a:t>
            </a:r>
            <a:r>
              <a:rPr lang="en-US" altLang="zh-TW" dirty="0" smtClean="0">
                <a:latin typeface="Times New Roman" pitchFamily="18" charset="0"/>
              </a:rPr>
              <a:t>!</a:t>
            </a:r>
          </a:p>
          <a:p>
            <a:endParaRPr lang="en-US" altLang="zh-TW" dirty="0">
              <a:latin typeface="Times New Roman" pitchFamily="18" charset="0"/>
            </a:endParaRPr>
          </a:p>
          <a:p>
            <a:r>
              <a:rPr lang="en-US" altLang="zh-TW" dirty="0" smtClean="0">
                <a:latin typeface="Times New Roman" pitchFamily="18" charset="0"/>
              </a:rPr>
              <a:t>Make a list of goals relating to research that you would like to achieve.</a:t>
            </a:r>
          </a:p>
          <a:p>
            <a:endParaRPr lang="en-US" altLang="zh-TW" dirty="0">
              <a:latin typeface="Times New Roman" pitchFamily="18" charset="0"/>
            </a:endParaRPr>
          </a:p>
          <a:p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2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Get mentally ready 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>
                <a:latin typeface="Times New Roman" pitchFamily="18" charset="0"/>
                <a:cs typeface="Times New Roman" pitchFamily="18" charset="0"/>
              </a:rPr>
              <a:t>Research is not necessarily that intimidating…</a:t>
            </a:r>
          </a:p>
          <a:p>
            <a:endParaRPr lang="en-US" altLang="zh-TW" sz="2800" dirty="0" smtClean="0"/>
          </a:p>
          <a:p>
            <a:pPr>
              <a:buNone/>
            </a:pPr>
            <a:r>
              <a:rPr lang="en-US" altLang="zh-TW" sz="2800" dirty="0" smtClean="0"/>
              <a:t>   What we generally do is not to completely change people’s belief, but revise it.</a:t>
            </a:r>
          </a:p>
          <a:p>
            <a:endParaRPr lang="en-US" altLang="zh-TW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zh-TW" sz="2800" dirty="0">
                <a:latin typeface="Times New Roman" pitchFamily="18" charset="0"/>
                <a:cs typeface="Times New Roman" pitchFamily="18" charset="0"/>
              </a:rPr>
              <a:t>sunrise </a:t>
            </a:r>
            <a:r>
              <a:rPr lang="en-US" altLang="zh-TW" sz="2800" dirty="0" smtClean="0">
                <a:latin typeface="Times New Roman" pitchFamily="18" charset="0"/>
                <a:cs typeface="Times New Roman" pitchFamily="18" charset="0"/>
              </a:rPr>
              <a:t>example</a:t>
            </a:r>
          </a:p>
          <a:p>
            <a:r>
              <a:rPr lang="en-US" altLang="zh-TW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zh-TW" sz="2800" dirty="0" err="1" smtClean="0">
                <a:latin typeface="Times New Roman" pitchFamily="18" charset="0"/>
                <a:cs typeface="Times New Roman" pitchFamily="18" charset="0"/>
              </a:rPr>
              <a:t>stonehenge</a:t>
            </a:r>
            <a:r>
              <a:rPr lang="en-US" altLang="zh-TW" sz="2800" dirty="0" smtClean="0">
                <a:latin typeface="Times New Roman" pitchFamily="18" charset="0"/>
                <a:cs typeface="Times New Roman" pitchFamily="18" charset="0"/>
              </a:rPr>
              <a:t> example </a:t>
            </a:r>
            <a:endParaRPr lang="zh-TW" altLang="en-US" sz="2800" dirty="0" smtClean="0"/>
          </a:p>
          <a:p>
            <a:endParaRPr lang="zh-TW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3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TW" sz="4000" dirty="0" smtClean="0">
                <a:latin typeface="Times New Roman" pitchFamily="18" charset="0"/>
                <a:cs typeface="Times New Roman" pitchFamily="18" charset="0"/>
              </a:rPr>
              <a:t>Why your paper gets accepted?</a:t>
            </a:r>
            <a:endParaRPr lang="zh-TW" alt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>
                <a:latin typeface="Times New Roman" pitchFamily="18" charset="0"/>
                <a:cs typeface="Times New Roman" pitchFamily="18" charset="0"/>
              </a:rPr>
              <a:t>Idea is exciting.</a:t>
            </a:r>
          </a:p>
          <a:p>
            <a:r>
              <a:rPr lang="en-US" altLang="zh-TW" sz="2800" dirty="0" smtClean="0">
                <a:latin typeface="Times New Roman" pitchFamily="18" charset="0"/>
                <a:cs typeface="Times New Roman" pitchFamily="18" charset="0"/>
              </a:rPr>
              <a:t>It hits the themes that are popular. You need to connect your paper to the literature.</a:t>
            </a:r>
          </a:p>
          <a:p>
            <a:r>
              <a:rPr lang="en-US" altLang="zh-TW" sz="2800" dirty="0" smtClean="0">
                <a:latin typeface="Times New Roman" pitchFamily="18" charset="0"/>
                <a:cs typeface="Times New Roman" pitchFamily="18" charset="0"/>
              </a:rPr>
              <a:t>It sufficiently uses or develops theory. </a:t>
            </a:r>
          </a:p>
          <a:p>
            <a:r>
              <a:rPr lang="en-US" altLang="zh-TW" sz="2800" dirty="0" smtClean="0">
                <a:latin typeface="Times New Roman" pitchFamily="18" charset="0"/>
                <a:cs typeface="Times New Roman" pitchFamily="18" charset="0"/>
              </a:rPr>
              <a:t>It effectively uses or applies new methods.</a:t>
            </a:r>
          </a:p>
          <a:p>
            <a:r>
              <a:rPr lang="en-US" altLang="zh-TW" sz="2800" dirty="0" smtClean="0">
                <a:latin typeface="Times New Roman" pitchFamily="18" charset="0"/>
                <a:cs typeface="Times New Roman" pitchFamily="18" charset="0"/>
              </a:rPr>
              <a:t>It has a respectably large/international sample.</a:t>
            </a:r>
          </a:p>
          <a:p>
            <a:r>
              <a:rPr lang="en-US" altLang="zh-TW" sz="2800" dirty="0" smtClean="0">
                <a:latin typeface="Times New Roman" pitchFamily="18" charset="0"/>
                <a:cs typeface="Times New Roman" pitchFamily="18" charset="0"/>
              </a:rPr>
              <a:t>It covers the key literature sufficiently.</a:t>
            </a:r>
          </a:p>
          <a:p>
            <a:endParaRPr lang="zh-TW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4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981825" cy="1600200"/>
          </a:xfrm>
        </p:spPr>
        <p:txBody>
          <a:bodyPr/>
          <a:lstStyle/>
          <a:p>
            <a:pPr algn="l"/>
            <a:r>
              <a:rPr lang="en-US" altLang="zh-TW" sz="3600" dirty="0">
                <a:latin typeface="Times New Roman" pitchFamily="18" charset="0"/>
              </a:rPr>
              <a:t>The structure of </a:t>
            </a:r>
            <a:r>
              <a:rPr lang="en-US" altLang="zh-TW" sz="3600" dirty="0" smtClean="0">
                <a:latin typeface="Times New Roman" pitchFamily="18" charset="0"/>
              </a:rPr>
              <a:t>an empirical  paper</a:t>
            </a:r>
            <a:endParaRPr lang="en-US" altLang="zh-TW" sz="3600" dirty="0">
              <a:latin typeface="Times New Roman" pitchFamily="18" charset="0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400" dirty="0" smtClean="0">
                <a:latin typeface="Times New Roman" pitchFamily="18" charset="0"/>
              </a:rPr>
              <a:t>Abstract</a:t>
            </a:r>
          </a:p>
          <a:p>
            <a:pPr>
              <a:lnSpc>
                <a:spcPct val="90000"/>
              </a:lnSpc>
            </a:pPr>
            <a:r>
              <a:rPr lang="en-US" altLang="zh-TW" sz="2400" dirty="0" smtClean="0">
                <a:latin typeface="Times New Roman" pitchFamily="18" charset="0"/>
              </a:rPr>
              <a:t>Introduction</a:t>
            </a:r>
          </a:p>
          <a:p>
            <a:pPr>
              <a:lnSpc>
                <a:spcPct val="90000"/>
              </a:lnSpc>
            </a:pPr>
            <a:r>
              <a:rPr lang="en-US" altLang="zh-TW" sz="2400" dirty="0" smtClean="0">
                <a:latin typeface="Times New Roman" pitchFamily="18" charset="0"/>
              </a:rPr>
              <a:t>Institutional background</a:t>
            </a:r>
            <a:endParaRPr lang="en-US" altLang="zh-TW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zh-TW" sz="2400" dirty="0" smtClean="0">
                <a:latin typeface="Times New Roman" pitchFamily="18" charset="0"/>
              </a:rPr>
              <a:t>Literature review</a:t>
            </a:r>
            <a:endParaRPr lang="en-US" altLang="zh-TW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zh-TW" sz="2400" dirty="0" smtClean="0">
                <a:latin typeface="Times New Roman" pitchFamily="18" charset="0"/>
              </a:rPr>
              <a:t>Research design</a:t>
            </a:r>
          </a:p>
          <a:p>
            <a:pPr>
              <a:lnSpc>
                <a:spcPct val="90000"/>
              </a:lnSpc>
            </a:pPr>
            <a:r>
              <a:rPr lang="en-US" altLang="zh-TW" sz="2400" dirty="0" smtClean="0">
                <a:latin typeface="Times New Roman" pitchFamily="18" charset="0"/>
              </a:rPr>
              <a:t>Results </a:t>
            </a:r>
            <a:endParaRPr lang="en-US" altLang="zh-TW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zh-TW" sz="2400" dirty="0" smtClean="0">
                <a:latin typeface="Times New Roman" pitchFamily="18" charset="0"/>
              </a:rPr>
              <a:t>Conclusion</a:t>
            </a:r>
            <a:endParaRPr lang="en-US" altLang="zh-TW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sz="2400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5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981825" cy="1600200"/>
          </a:xfrm>
        </p:spPr>
        <p:txBody>
          <a:bodyPr/>
          <a:lstStyle/>
          <a:p>
            <a:pPr algn="l"/>
            <a:r>
              <a:rPr lang="en-US" altLang="zh-TW" dirty="0">
                <a:latin typeface="Times New Roman" pitchFamily="18" charset="0"/>
              </a:rPr>
              <a:t>Abstract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zh-TW" dirty="0">
                <a:latin typeface="Times New Roman" pitchFamily="18" charset="0"/>
              </a:rPr>
              <a:t>Abstract is a “simple” introduction.</a:t>
            </a:r>
          </a:p>
          <a:p>
            <a:r>
              <a:rPr lang="en-US" altLang="zh-TW" dirty="0">
                <a:latin typeface="Times New Roman" pitchFamily="18" charset="0"/>
              </a:rPr>
              <a:t>Purpose/importance of the study</a:t>
            </a:r>
          </a:p>
          <a:p>
            <a:r>
              <a:rPr lang="en-US" altLang="zh-TW" dirty="0" smtClean="0">
                <a:latin typeface="Times New Roman" pitchFamily="18" charset="0"/>
              </a:rPr>
              <a:t>Data/coverage period/method </a:t>
            </a:r>
            <a:r>
              <a:rPr lang="en-US" altLang="zh-TW" dirty="0">
                <a:latin typeface="Times New Roman" pitchFamily="18" charset="0"/>
              </a:rPr>
              <a:t>description</a:t>
            </a:r>
          </a:p>
          <a:p>
            <a:r>
              <a:rPr lang="en-US" altLang="zh-TW" dirty="0">
                <a:latin typeface="Times New Roman" pitchFamily="18" charset="0"/>
              </a:rPr>
              <a:t>Main </a:t>
            </a:r>
            <a:r>
              <a:rPr lang="en-US" altLang="zh-TW" dirty="0" smtClean="0">
                <a:latin typeface="Times New Roman" pitchFamily="18" charset="0"/>
              </a:rPr>
              <a:t>result/conclusion/implication</a:t>
            </a:r>
          </a:p>
          <a:p>
            <a:r>
              <a:rPr lang="en-US" altLang="zh-TW" dirty="0" smtClean="0">
                <a:latin typeface="Times New Roman" pitchFamily="18" charset="0"/>
              </a:rPr>
              <a:t>Is the result consistent with what theory?</a:t>
            </a:r>
          </a:p>
          <a:p>
            <a:endParaRPr lang="en-US" altLang="zh-TW" dirty="0" smtClean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6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981825" cy="1600200"/>
          </a:xfrm>
        </p:spPr>
        <p:txBody>
          <a:bodyPr/>
          <a:lstStyle/>
          <a:p>
            <a:pPr algn="l"/>
            <a:r>
              <a:rPr lang="en-US" altLang="zh-TW" dirty="0">
                <a:latin typeface="Times New Roman" pitchFamily="18" charset="0"/>
              </a:rPr>
              <a:t>Abstract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n-US" altLang="zh-TW" dirty="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altLang="zh-TW" dirty="0" smtClean="0">
                <a:latin typeface="Times New Roman" pitchFamily="18" charset="0"/>
              </a:rPr>
              <a:t>Less than 250 words</a:t>
            </a:r>
          </a:p>
          <a:p>
            <a:pPr>
              <a:lnSpc>
                <a:spcPct val="80000"/>
              </a:lnSpc>
            </a:pPr>
            <a:endParaRPr lang="en-US" altLang="zh-TW" dirty="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altLang="zh-TW" dirty="0" smtClean="0">
                <a:latin typeface="Times New Roman" pitchFamily="18" charset="0"/>
              </a:rPr>
              <a:t>No repetitiveness, i.e., no copy and paste. Do not repeat concluding remarks in the abstract/introduction or elsewhere.</a:t>
            </a:r>
          </a:p>
          <a:p>
            <a:pPr>
              <a:lnSpc>
                <a:spcPct val="80000"/>
              </a:lnSpc>
            </a:pPr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7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981825" cy="1600200"/>
          </a:xfrm>
        </p:spPr>
        <p:txBody>
          <a:bodyPr/>
          <a:lstStyle/>
          <a:p>
            <a:pPr algn="l"/>
            <a:r>
              <a:rPr lang="en-US" altLang="zh-TW">
                <a:latin typeface="Times New Roman" pitchFamily="18" charset="0"/>
              </a:rPr>
              <a:t>Introduction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800" dirty="0">
                <a:latin typeface="Times New Roman" pitchFamily="18" charset="0"/>
              </a:rPr>
              <a:t>Introduction is a relatively </a:t>
            </a:r>
            <a:r>
              <a:rPr lang="en-US" altLang="zh-TW" sz="2800" dirty="0" smtClean="0">
                <a:latin typeface="Times New Roman" pitchFamily="18" charset="0"/>
              </a:rPr>
              <a:t>“complete” </a:t>
            </a:r>
            <a:r>
              <a:rPr lang="en-US" altLang="zh-TW" sz="2800" dirty="0">
                <a:latin typeface="Times New Roman" pitchFamily="18" charset="0"/>
              </a:rPr>
              <a:t>abstract</a:t>
            </a:r>
            <a:r>
              <a:rPr lang="en-US" altLang="zh-TW" sz="2800" dirty="0" smtClean="0">
                <a:latin typeface="Times New Roman" pitchFamily="18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en-US" altLang="zh-TW" sz="2800" dirty="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altLang="zh-TW" sz="2800" dirty="0" smtClean="0">
                <a:latin typeface="Times New Roman" pitchFamily="18" charset="0"/>
              </a:rPr>
              <a:t>Aims to give the reader a general idea of the paper.</a:t>
            </a:r>
            <a:endParaRPr lang="en-US" altLang="zh-TW" sz="2800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8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981825" cy="1600200"/>
          </a:xfrm>
        </p:spPr>
        <p:txBody>
          <a:bodyPr/>
          <a:lstStyle/>
          <a:p>
            <a:pPr algn="l"/>
            <a:r>
              <a:rPr lang="en-US" altLang="zh-TW">
                <a:latin typeface="Times New Roman" pitchFamily="18" charset="0"/>
              </a:rPr>
              <a:t>Introduction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>
                <a:latin typeface="Times New Roman" pitchFamily="18" charset="0"/>
              </a:rPr>
              <a:t>Describe a phenomenon/public perception or some history/practices relating to the topic</a:t>
            </a:r>
          </a:p>
          <a:p>
            <a:pPr>
              <a:lnSpc>
                <a:spcPct val="80000"/>
              </a:lnSpc>
            </a:pPr>
            <a:r>
              <a:rPr lang="en-US" altLang="zh-TW" sz="2800" dirty="0">
                <a:latin typeface="Times New Roman" pitchFamily="18" charset="0"/>
              </a:rPr>
              <a:t>A statement of the problem being addressed</a:t>
            </a:r>
          </a:p>
          <a:p>
            <a:pPr>
              <a:lnSpc>
                <a:spcPct val="80000"/>
              </a:lnSpc>
            </a:pPr>
            <a:r>
              <a:rPr lang="en-US" altLang="zh-TW" sz="2800" dirty="0">
                <a:latin typeface="Times New Roman" pitchFamily="18" charset="0"/>
              </a:rPr>
              <a:t>Purpose of the study</a:t>
            </a:r>
          </a:p>
          <a:p>
            <a:pPr>
              <a:lnSpc>
                <a:spcPct val="80000"/>
              </a:lnSpc>
            </a:pPr>
            <a:r>
              <a:rPr lang="en-US" altLang="zh-TW" sz="2800" dirty="0">
                <a:latin typeface="Times New Roman" pitchFamily="18" charset="0"/>
              </a:rPr>
              <a:t>Importance of the </a:t>
            </a:r>
            <a:r>
              <a:rPr lang="en-US" altLang="zh-TW" sz="2800" dirty="0" smtClean="0">
                <a:latin typeface="Times New Roman" pitchFamily="18" charset="0"/>
              </a:rPr>
              <a:t>study (e.g., trading volume is large)</a:t>
            </a:r>
            <a:endParaRPr lang="en-US" altLang="zh-TW" sz="2800" dirty="0">
              <a:latin typeface="Times New Roman" pitchFamily="18" charset="0"/>
            </a:endParaRPr>
          </a:p>
          <a:p>
            <a:r>
              <a:rPr lang="en-US" altLang="zh-TW" sz="2800" dirty="0" smtClean="0">
                <a:latin typeface="Times New Roman" pitchFamily="18" charset="0"/>
              </a:rPr>
              <a:t>Short </a:t>
            </a:r>
            <a:r>
              <a:rPr lang="en-US" altLang="zh-TW" sz="2800" dirty="0">
                <a:latin typeface="Times New Roman" pitchFamily="18" charset="0"/>
              </a:rPr>
              <a:t>literature </a:t>
            </a:r>
            <a:r>
              <a:rPr lang="en-US" altLang="zh-TW" sz="2800" dirty="0" smtClean="0">
                <a:latin typeface="Times New Roman" pitchFamily="18" charset="0"/>
              </a:rPr>
              <a:t>review</a:t>
            </a:r>
            <a:endParaRPr lang="en-US" altLang="zh-TW" sz="2800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9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981825" cy="1600200"/>
          </a:xfrm>
        </p:spPr>
        <p:txBody>
          <a:bodyPr/>
          <a:lstStyle/>
          <a:p>
            <a:pPr algn="l"/>
            <a:r>
              <a:rPr lang="en-US" altLang="zh-TW">
                <a:latin typeface="Times New Roman" pitchFamily="18" charset="0"/>
              </a:rPr>
              <a:t>Introduction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 smtClean="0">
                <a:latin typeface="Times New Roman" pitchFamily="18" charset="0"/>
              </a:rPr>
              <a:t>Motivations: </a:t>
            </a:r>
          </a:p>
          <a:p>
            <a:endParaRPr lang="en-US" altLang="zh-TW" sz="2800" dirty="0" smtClean="0">
              <a:latin typeface="Times New Roman" pitchFamily="18" charset="0"/>
            </a:endParaRPr>
          </a:p>
          <a:p>
            <a:pPr marL="717550" indent="-717550">
              <a:buNone/>
            </a:pPr>
            <a:r>
              <a:rPr lang="en-US" altLang="zh-TW" sz="2800" dirty="0" smtClean="0">
                <a:latin typeface="Times New Roman" pitchFamily="18" charset="0"/>
              </a:rPr>
              <a:t>    1. Nobody did this before (+importance)</a:t>
            </a:r>
            <a:r>
              <a:rPr lang="en-US" altLang="zh-TW" sz="2800" dirty="0" smtClean="0">
                <a:latin typeface="Times New Roman" pitchFamily="18" charset="0"/>
                <a:sym typeface="Wingdings" pitchFamily="2" charset="2"/>
              </a:rPr>
              <a:t> fill in the literature gap.</a:t>
            </a:r>
          </a:p>
          <a:p>
            <a:pPr marL="717550" indent="-717550">
              <a:buNone/>
            </a:pPr>
            <a:endParaRPr lang="en-US" altLang="zh-TW" sz="2800" dirty="0" smtClean="0">
              <a:latin typeface="Times New Roman" pitchFamily="18" charset="0"/>
              <a:sym typeface="Wingdings" pitchFamily="2" charset="2"/>
            </a:endParaRPr>
          </a:p>
          <a:p>
            <a:pPr marL="623888" indent="-623888">
              <a:buNone/>
            </a:pPr>
            <a:r>
              <a:rPr lang="en-US" altLang="zh-TW" sz="2800" dirty="0">
                <a:latin typeface="Times New Roman" pitchFamily="18" charset="0"/>
                <a:sym typeface="Wingdings" pitchFamily="2" charset="2"/>
              </a:rPr>
              <a:t> </a:t>
            </a:r>
            <a:r>
              <a:rPr lang="en-US" altLang="zh-TW" sz="2800" dirty="0" smtClean="0">
                <a:latin typeface="Times New Roman" pitchFamily="18" charset="0"/>
                <a:sym typeface="Wingdings" pitchFamily="2" charset="2"/>
              </a:rPr>
              <a:t>   2. Prior studies have mixed results and you know what may cause this.</a:t>
            </a:r>
            <a:endParaRPr lang="en-US" altLang="zh-TW" sz="2800" dirty="0" smtClean="0">
              <a:latin typeface="Times New Roman" pitchFamily="18" charset="0"/>
            </a:endParaRPr>
          </a:p>
          <a:p>
            <a:endParaRPr lang="en-US" altLang="zh-TW" sz="2800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10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3038"/>
            <a:ext cx="6981825" cy="1600200"/>
          </a:xfrm>
        </p:spPr>
        <p:txBody>
          <a:bodyPr/>
          <a:lstStyle/>
          <a:p>
            <a:pPr algn="l"/>
            <a:r>
              <a:rPr lang="en-US" altLang="zh-TW" dirty="0" smtClean="0">
                <a:latin typeface="Times New Roman" pitchFamily="18" charset="0"/>
              </a:rPr>
              <a:t>Contribution</a:t>
            </a:r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800" dirty="0">
                <a:latin typeface="Times New Roman" pitchFamily="18" charset="0"/>
              </a:rPr>
              <a:t>Contribute in the following ways: first of its kinds (new issue? </a:t>
            </a:r>
            <a:r>
              <a:rPr lang="en-US" altLang="zh-TW" sz="2800" dirty="0" smtClean="0">
                <a:latin typeface="Times New Roman" pitchFamily="18" charset="0"/>
              </a:rPr>
              <a:t>examining </a:t>
            </a:r>
            <a:r>
              <a:rPr lang="en-US" altLang="zh-TW" sz="2800" dirty="0">
                <a:latin typeface="Times New Roman" pitchFamily="18" charset="0"/>
              </a:rPr>
              <a:t>old issues </a:t>
            </a:r>
            <a:r>
              <a:rPr lang="en-US" altLang="zh-TW" sz="2800" dirty="0" smtClean="0">
                <a:latin typeface="Times New Roman" pitchFamily="18" charset="0"/>
              </a:rPr>
              <a:t>but in </a:t>
            </a:r>
            <a:r>
              <a:rPr lang="en-US" altLang="zh-TW" sz="2800" dirty="0">
                <a:latin typeface="Times New Roman" pitchFamily="18" charset="0"/>
              </a:rPr>
              <a:t>different </a:t>
            </a:r>
            <a:r>
              <a:rPr lang="en-US" altLang="zh-TW" sz="2800" dirty="0" smtClean="0">
                <a:latin typeface="Times New Roman" pitchFamily="18" charset="0"/>
              </a:rPr>
              <a:t>fashions/contexts</a:t>
            </a:r>
            <a:r>
              <a:rPr lang="en-US" altLang="zh-TW" sz="2800" dirty="0">
                <a:latin typeface="Times New Roman" pitchFamily="18" charset="0"/>
              </a:rPr>
              <a:t>, etc. e.g. </a:t>
            </a:r>
            <a:r>
              <a:rPr lang="en-US" altLang="zh-TW" sz="2800" dirty="0" smtClean="0">
                <a:latin typeface="Times New Roman" pitchFamily="18" charset="0"/>
              </a:rPr>
              <a:t>simultaneously </a:t>
            </a:r>
            <a:r>
              <a:rPr lang="en-US" altLang="zh-TW" sz="2800" dirty="0">
                <a:latin typeface="Times New Roman" pitchFamily="18" charset="0"/>
              </a:rPr>
              <a:t>conduct surveys, </a:t>
            </a:r>
            <a:r>
              <a:rPr lang="en-US" altLang="zh-TW" sz="2800" dirty="0" smtClean="0">
                <a:latin typeface="Times New Roman" pitchFamily="18" charset="0"/>
              </a:rPr>
              <a:t>reverse causality), </a:t>
            </a:r>
            <a:r>
              <a:rPr lang="en-US" altLang="zh-TW" sz="2800" dirty="0">
                <a:latin typeface="Times New Roman" pitchFamily="18" charset="0"/>
              </a:rPr>
              <a:t>methodological </a:t>
            </a:r>
            <a:r>
              <a:rPr lang="en-US" altLang="zh-TW" sz="2800" dirty="0" smtClean="0">
                <a:latin typeface="Times New Roman" pitchFamily="18" charset="0"/>
              </a:rPr>
              <a:t>contributions (e.g., Fixed-Effect Vector Decomposition; whether pre-crisis capital affects insurer performance during crisis times), </a:t>
            </a:r>
            <a:r>
              <a:rPr lang="en-US" altLang="zh-TW" sz="2800" dirty="0">
                <a:latin typeface="Times New Roman" pitchFamily="18" charset="0"/>
              </a:rPr>
              <a:t>more robustness (e.g. you address </a:t>
            </a:r>
            <a:r>
              <a:rPr lang="en-US" altLang="zh-TW" sz="2800" dirty="0" err="1">
                <a:latin typeface="Times New Roman" pitchFamily="18" charset="0"/>
              </a:rPr>
              <a:t>endogeneity</a:t>
            </a:r>
            <a:r>
              <a:rPr lang="en-US" altLang="zh-TW" sz="2800" dirty="0">
                <a:latin typeface="Times New Roman" pitchFamily="18" charset="0"/>
              </a:rPr>
              <a:t> issues), </a:t>
            </a:r>
            <a:r>
              <a:rPr lang="en-US" altLang="zh-TW" sz="2800" dirty="0" smtClean="0">
                <a:latin typeface="Times New Roman" pitchFamily="18" charset="0"/>
              </a:rPr>
              <a:t>new/unique data, respectably large/field sample …</a:t>
            </a: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zh-TW" sz="2800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11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3038"/>
            <a:ext cx="6981825" cy="1600200"/>
          </a:xfrm>
        </p:spPr>
        <p:txBody>
          <a:bodyPr/>
          <a:lstStyle/>
          <a:p>
            <a:pPr algn="l"/>
            <a:r>
              <a:rPr lang="en-US" altLang="zh-TW" dirty="0" smtClean="0">
                <a:latin typeface="Times New Roman" pitchFamily="18" charset="0"/>
              </a:rPr>
              <a:t>Contribution</a:t>
            </a:r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altLang="zh-TW" sz="2800" dirty="0" smtClean="0">
                <a:latin typeface="Times New Roman" pitchFamily="18" charset="0"/>
              </a:rPr>
              <a:t>Be very critical to write down:</a:t>
            </a:r>
          </a:p>
          <a:p>
            <a:pPr>
              <a:lnSpc>
                <a:spcPct val="80000"/>
              </a:lnSpc>
            </a:pPr>
            <a:r>
              <a:rPr lang="en-US" altLang="zh-TW" sz="2800" dirty="0" smtClean="0">
                <a:latin typeface="Times New Roman" pitchFamily="18" charset="0"/>
              </a:rPr>
              <a:t>your potential contributions to the literature even you can get the results you want. Do your results increase our understanding of the question? Do you make contribution to the knowledge?</a:t>
            </a:r>
          </a:p>
          <a:p>
            <a:pPr>
              <a:lnSpc>
                <a:spcPct val="80000"/>
              </a:lnSpc>
            </a:pPr>
            <a:endParaRPr lang="en-US" altLang="zh-TW" sz="2800" dirty="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altLang="zh-TW" sz="2800" dirty="0" smtClean="0">
                <a:latin typeface="Times New Roman" pitchFamily="18" charset="0"/>
              </a:rPr>
              <a:t>the weaknesses of your idea from a referee’s point of view. Such as, are your contribution sufficient enough compared to the existing literature? </a:t>
            </a:r>
          </a:p>
          <a:p>
            <a:pPr>
              <a:lnSpc>
                <a:spcPct val="80000"/>
              </a:lnSpc>
            </a:pP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zh-TW" sz="2800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12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981825" cy="1600200"/>
          </a:xfrm>
        </p:spPr>
        <p:txBody>
          <a:bodyPr/>
          <a:lstStyle/>
          <a:p>
            <a:pPr algn="l"/>
            <a:r>
              <a:rPr lang="en-US" altLang="zh-TW">
                <a:latin typeface="Times New Roman" pitchFamily="18" charset="0"/>
              </a:rPr>
              <a:t>Introduction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 smtClean="0">
                <a:latin typeface="Times New Roman" pitchFamily="18" charset="0"/>
              </a:rPr>
              <a:t>Simple </a:t>
            </a:r>
            <a:r>
              <a:rPr lang="en-US" altLang="zh-TW" sz="2800" dirty="0">
                <a:latin typeface="Times New Roman" pitchFamily="18" charset="0"/>
              </a:rPr>
              <a:t>description of </a:t>
            </a:r>
            <a:r>
              <a:rPr lang="en-US" altLang="zh-TW" sz="2800" dirty="0" smtClean="0">
                <a:latin typeface="Times New Roman" pitchFamily="18" charset="0"/>
              </a:rPr>
              <a:t>data, method, results.</a:t>
            </a:r>
          </a:p>
          <a:p>
            <a:endParaRPr lang="en-US" altLang="zh-TW" sz="2800" dirty="0" smtClean="0">
              <a:latin typeface="Times New Roman" pitchFamily="18" charset="0"/>
            </a:endParaRPr>
          </a:p>
          <a:p>
            <a:r>
              <a:rPr lang="en-US" altLang="zh-TW" sz="2800" dirty="0" smtClean="0">
                <a:latin typeface="Times New Roman" pitchFamily="18" charset="0"/>
              </a:rPr>
              <a:t>Major </a:t>
            </a:r>
            <a:r>
              <a:rPr lang="en-US" altLang="zh-TW" sz="2800" dirty="0">
                <a:latin typeface="Times New Roman" pitchFamily="18" charset="0"/>
              </a:rPr>
              <a:t>differences </a:t>
            </a:r>
            <a:r>
              <a:rPr lang="en-US" altLang="zh-TW" sz="2800" dirty="0" smtClean="0">
                <a:latin typeface="Times New Roman" pitchFamily="18" charset="0"/>
              </a:rPr>
              <a:t>(in data, time period, approach, institutional factors, finding) from the most </a:t>
            </a:r>
            <a:r>
              <a:rPr lang="en-US" altLang="zh-TW" sz="2800" dirty="0">
                <a:latin typeface="Times New Roman" pitchFamily="18" charset="0"/>
              </a:rPr>
              <a:t>closely related </a:t>
            </a:r>
            <a:r>
              <a:rPr lang="en-US" altLang="zh-TW" sz="2800" dirty="0" smtClean="0">
                <a:latin typeface="Times New Roman" pitchFamily="18" charset="0"/>
              </a:rPr>
              <a:t>research </a:t>
            </a:r>
          </a:p>
          <a:p>
            <a:endParaRPr lang="en-US" altLang="zh-TW" sz="2800" dirty="0" smtClean="0">
              <a:latin typeface="Times New Roman" pitchFamily="18" charset="0"/>
            </a:endParaRPr>
          </a:p>
          <a:p>
            <a:r>
              <a:rPr lang="en-US" altLang="zh-TW" sz="2800" dirty="0" smtClean="0">
                <a:latin typeface="Times New Roman" pitchFamily="18" charset="0"/>
              </a:rPr>
              <a:t>The </a:t>
            </a:r>
            <a:r>
              <a:rPr lang="en-US" altLang="zh-TW" sz="2800" dirty="0">
                <a:latin typeface="Times New Roman" pitchFamily="18" charset="0"/>
              </a:rPr>
              <a:t>structure </a:t>
            </a:r>
            <a:r>
              <a:rPr lang="en-US" altLang="zh-TW" sz="2800" dirty="0" smtClean="0">
                <a:latin typeface="Times New Roman" pitchFamily="18" charset="0"/>
              </a:rPr>
              <a:t>of remaining sections</a:t>
            </a:r>
            <a:endParaRPr lang="en-US" altLang="zh-TW" sz="2800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13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TW">
                <a:latin typeface="Times New Roman" pitchFamily="18" charset="0"/>
              </a:rPr>
              <a:t>Institutional factors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400" dirty="0">
                <a:latin typeface="Times New Roman" pitchFamily="18" charset="0"/>
              </a:rPr>
              <a:t>Taiwan data is </a:t>
            </a:r>
            <a:r>
              <a:rPr lang="en-US" altLang="zh-TW" sz="2400" dirty="0" smtClean="0">
                <a:latin typeface="Times New Roman" pitchFamily="18" charset="0"/>
              </a:rPr>
              <a:t>absolutely fine, as long as you are able to </a:t>
            </a:r>
            <a:r>
              <a:rPr lang="en-US" altLang="zh-TW" sz="2400" dirty="0">
                <a:latin typeface="Times New Roman" pitchFamily="18" charset="0"/>
              </a:rPr>
              <a:t>identify institutional factors (legal framework, </a:t>
            </a:r>
            <a:r>
              <a:rPr lang="en-US" altLang="zh-TW" sz="2400" dirty="0" smtClean="0">
                <a:latin typeface="Times New Roman" pitchFamily="18" charset="0"/>
              </a:rPr>
              <a:t>domestic </a:t>
            </a:r>
            <a:r>
              <a:rPr lang="en-US" altLang="zh-TW" sz="2400" dirty="0">
                <a:latin typeface="Times New Roman" pitchFamily="18" charset="0"/>
              </a:rPr>
              <a:t>economic characteristics, accounting and taxation systems and regulations, cultural, historic, industry practice, the relaxation of government controls, the improvement of market </a:t>
            </a:r>
            <a:r>
              <a:rPr lang="en-US" altLang="zh-TW" sz="2400" dirty="0" smtClean="0">
                <a:latin typeface="Times New Roman" pitchFamily="18" charset="0"/>
              </a:rPr>
              <a:t>information).</a:t>
            </a:r>
          </a:p>
          <a:p>
            <a:pPr>
              <a:lnSpc>
                <a:spcPct val="90000"/>
              </a:lnSpc>
            </a:pPr>
            <a:endParaRPr lang="en-US" altLang="zh-TW" sz="2400" dirty="0" smtClean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zh-TW" sz="2400" dirty="0" smtClean="0">
                <a:latin typeface="Times New Roman" pitchFamily="18" charset="0"/>
              </a:rPr>
              <a:t>Later explain in the results section how these factors affect your results.</a:t>
            </a:r>
            <a:endParaRPr lang="en-US" altLang="zh-TW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sz="2400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14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981825" cy="1600200"/>
          </a:xfrm>
        </p:spPr>
        <p:txBody>
          <a:bodyPr/>
          <a:lstStyle/>
          <a:p>
            <a:pPr algn="l"/>
            <a:r>
              <a:rPr lang="en-US" altLang="zh-TW" dirty="0" smtClean="0">
                <a:latin typeface="Times New Roman" pitchFamily="18" charset="0"/>
              </a:rPr>
              <a:t>Literature review</a:t>
            </a:r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400" b="1" dirty="0" smtClean="0">
                <a:latin typeface="Times New Roman" pitchFamily="18" charset="0"/>
              </a:rPr>
              <a:t>You must sufficiently use or develop theory. </a:t>
            </a:r>
          </a:p>
          <a:p>
            <a:pPr>
              <a:lnSpc>
                <a:spcPct val="90000"/>
              </a:lnSpc>
              <a:buNone/>
            </a:pPr>
            <a:endParaRPr lang="en-US" altLang="zh-TW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zh-TW" sz="2400" dirty="0">
                <a:latin typeface="Times New Roman" pitchFamily="18" charset="0"/>
              </a:rPr>
              <a:t>The </a:t>
            </a:r>
            <a:r>
              <a:rPr lang="en-US" altLang="zh-TW" sz="2400" dirty="0" smtClean="0">
                <a:latin typeface="Times New Roman" pitchFamily="18" charset="0"/>
              </a:rPr>
              <a:t>primary aims </a:t>
            </a:r>
            <a:r>
              <a:rPr lang="en-US" altLang="zh-TW" sz="2400" dirty="0">
                <a:latin typeface="Times New Roman" pitchFamily="18" charset="0"/>
              </a:rPr>
              <a:t>of reviewing literature are to identify research issues and to learn how to address issues (research design</a:t>
            </a:r>
            <a:r>
              <a:rPr lang="en-US" altLang="zh-TW" sz="2400" dirty="0" smtClean="0">
                <a:latin typeface="Times New Roman" pitchFamily="18" charset="0"/>
              </a:rPr>
              <a:t>).</a:t>
            </a:r>
          </a:p>
          <a:p>
            <a:pPr>
              <a:lnSpc>
                <a:spcPct val="90000"/>
              </a:lnSpc>
            </a:pPr>
            <a:endParaRPr lang="en-US" altLang="zh-TW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zh-TW" sz="2400" dirty="0" smtClean="0">
                <a:latin typeface="Times New Roman" pitchFamily="18" charset="0"/>
              </a:rPr>
              <a:t>You develop hypotheses in this section, not elsewhere. </a:t>
            </a:r>
          </a:p>
          <a:p>
            <a:pPr>
              <a:lnSpc>
                <a:spcPct val="90000"/>
              </a:lnSpc>
            </a:pPr>
            <a:endParaRPr lang="en-US" altLang="zh-TW" sz="2400" dirty="0" smtClean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15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981825" cy="1600200"/>
          </a:xfrm>
        </p:spPr>
        <p:txBody>
          <a:bodyPr/>
          <a:lstStyle/>
          <a:p>
            <a:pPr algn="l"/>
            <a:r>
              <a:rPr lang="en-US" altLang="zh-TW" dirty="0" smtClean="0">
                <a:latin typeface="Times New Roman" pitchFamily="18" charset="0"/>
              </a:rPr>
              <a:t>Literature review</a:t>
            </a:r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400" dirty="0" smtClean="0">
                <a:latin typeface="Times New Roman" pitchFamily="18" charset="0"/>
              </a:rPr>
              <a:t>Four steps of writing literature review (for each variable):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itchFamily="18" charset="0"/>
              </a:rPr>
              <a:t> </a:t>
            </a:r>
            <a:r>
              <a:rPr lang="en-US" altLang="zh-TW" sz="2400" dirty="0" smtClean="0">
                <a:latin typeface="Times New Roman" pitchFamily="18" charset="0"/>
              </a:rPr>
              <a:t>    1. Theoretical argument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itchFamily="18" charset="0"/>
              </a:rPr>
              <a:t> </a:t>
            </a:r>
            <a:r>
              <a:rPr lang="en-US" altLang="zh-TW" sz="2400" dirty="0" smtClean="0">
                <a:latin typeface="Times New Roman" pitchFamily="18" charset="0"/>
              </a:rPr>
              <a:t>    2. Empirical evidence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itchFamily="18" charset="0"/>
              </a:rPr>
              <a:t> </a:t>
            </a:r>
            <a:r>
              <a:rPr lang="en-US" altLang="zh-TW" sz="2400" dirty="0" smtClean="0">
                <a:latin typeface="Times New Roman" pitchFamily="18" charset="0"/>
              </a:rPr>
              <a:t>    3. Your hypothesis/expectation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itchFamily="18" charset="0"/>
              </a:rPr>
              <a:t> </a:t>
            </a:r>
            <a:r>
              <a:rPr lang="en-US" altLang="zh-TW" sz="2400" dirty="0" smtClean="0">
                <a:latin typeface="Times New Roman" pitchFamily="18" charset="0"/>
              </a:rPr>
              <a:t>    4. proxy for the variable</a:t>
            </a:r>
            <a:endParaRPr lang="en-US" altLang="zh-TW" sz="2400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16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981825" cy="1600200"/>
          </a:xfrm>
        </p:spPr>
        <p:txBody>
          <a:bodyPr/>
          <a:lstStyle/>
          <a:p>
            <a:pPr algn="l"/>
            <a:r>
              <a:rPr lang="en-US" altLang="zh-TW" dirty="0" smtClean="0">
                <a:latin typeface="Times New Roman" pitchFamily="18" charset="0"/>
              </a:rPr>
              <a:t>Literature review</a:t>
            </a:r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400" dirty="0">
                <a:latin typeface="Times New Roman" pitchFamily="18" charset="0"/>
              </a:rPr>
              <a:t>Identify the missing links, the insufficiency of previous studies (be kind!). </a:t>
            </a:r>
          </a:p>
          <a:p>
            <a:r>
              <a:rPr lang="en-US" altLang="zh-TW" sz="2400" dirty="0" smtClean="0">
                <a:latin typeface="Times New Roman" pitchFamily="18" charset="0"/>
              </a:rPr>
              <a:t>Cite study which has statistically significant result for the variable at the 0.05 level. </a:t>
            </a:r>
          </a:p>
          <a:p>
            <a:r>
              <a:rPr lang="en-US" altLang="zh-TW" sz="2400" dirty="0" smtClean="0">
                <a:latin typeface="Times New Roman" pitchFamily="18" charset="0"/>
              </a:rPr>
              <a:t>Literature </a:t>
            </a:r>
            <a:r>
              <a:rPr lang="en-US" altLang="zh-TW" sz="2400" dirty="0">
                <a:latin typeface="Times New Roman" pitchFamily="18" charset="0"/>
              </a:rPr>
              <a:t>which is not directly relevant to your work needs to be deleted. </a:t>
            </a:r>
          </a:p>
          <a:p>
            <a:r>
              <a:rPr lang="en-US" altLang="zh-TW" sz="2400" dirty="0">
                <a:latin typeface="Times New Roman" pitchFamily="18" charset="0"/>
              </a:rPr>
              <a:t>Reference it while doing literature review, but don’t interrupt your thinking and writing. </a:t>
            </a:r>
          </a:p>
          <a:p>
            <a:r>
              <a:rPr lang="en-US" altLang="zh-TW" sz="2400" dirty="0" smtClean="0">
                <a:latin typeface="Times New Roman" pitchFamily="18" charset="0"/>
              </a:rPr>
              <a:t>Cite papers from top tier journals. </a:t>
            </a:r>
            <a:endParaRPr lang="en-US" altLang="zh-TW" sz="2400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17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981825" cy="1600200"/>
          </a:xfrm>
        </p:spPr>
        <p:txBody>
          <a:bodyPr/>
          <a:lstStyle/>
          <a:p>
            <a:pPr algn="l"/>
            <a:r>
              <a:rPr lang="en-US" altLang="zh-TW" dirty="0" smtClean="0">
                <a:latin typeface="Times New Roman" pitchFamily="18" charset="0"/>
              </a:rPr>
              <a:t>Literature review</a:t>
            </a:r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400" dirty="0" smtClean="0">
                <a:latin typeface="Times New Roman" pitchFamily="18" charset="0"/>
              </a:rPr>
              <a:t>Inadequate review, if 3 or more significant papers are not cited. </a:t>
            </a:r>
            <a:endParaRPr lang="en-US" altLang="zh-TW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zh-TW" sz="2400" dirty="0">
                <a:latin typeface="Times New Roman" pitchFamily="18" charset="0"/>
              </a:rPr>
              <a:t>Write the relevant </a:t>
            </a:r>
            <a:r>
              <a:rPr lang="en-US" altLang="zh-TW" sz="2400" dirty="0" smtClean="0">
                <a:latin typeface="Times New Roman" pitchFamily="18" charset="0"/>
              </a:rPr>
              <a:t>of </a:t>
            </a:r>
            <a:r>
              <a:rPr lang="en-US" altLang="zh-TW" sz="2400" dirty="0">
                <a:latin typeface="Times New Roman" pitchFamily="18" charset="0"/>
              </a:rPr>
              <a:t>key literature. Not necessarily chronologically!</a:t>
            </a:r>
          </a:p>
          <a:p>
            <a:pPr>
              <a:lnSpc>
                <a:spcPct val="90000"/>
              </a:lnSpc>
            </a:pPr>
            <a:r>
              <a:rPr lang="en-US" altLang="zh-TW" sz="2400" dirty="0">
                <a:latin typeface="Times New Roman" pitchFamily="18" charset="0"/>
              </a:rPr>
              <a:t>Make sure you have reviewed the latest work on your topic. </a:t>
            </a:r>
          </a:p>
          <a:p>
            <a:pPr>
              <a:lnSpc>
                <a:spcPct val="80000"/>
              </a:lnSpc>
            </a:pPr>
            <a:r>
              <a:rPr lang="en-US" altLang="zh-TW" sz="2400" dirty="0" smtClean="0">
                <a:latin typeface="Times New Roman" pitchFamily="18" charset="0"/>
              </a:rPr>
              <a:t>When literature contradicts each other….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TW" sz="2400" dirty="0" smtClean="0">
                <a:latin typeface="Times New Roman" pitchFamily="18" charset="0"/>
              </a:rPr>
              <a:t>     Ex: Firm size and derivative use</a:t>
            </a:r>
            <a:endParaRPr lang="en-US" altLang="zh-TW" sz="2400" dirty="0" smtClean="0">
              <a:ea typeface="Batang" pitchFamily="18" charset="-127"/>
            </a:endParaRPr>
          </a:p>
          <a:p>
            <a:pPr>
              <a:lnSpc>
                <a:spcPct val="90000"/>
              </a:lnSpc>
            </a:pPr>
            <a:endParaRPr lang="en-US" altLang="zh-TW" sz="2800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18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981825" cy="1600200"/>
          </a:xfrm>
        </p:spPr>
        <p:txBody>
          <a:bodyPr/>
          <a:lstStyle/>
          <a:p>
            <a:pPr algn="l"/>
            <a:r>
              <a:rPr lang="en-US" altLang="zh-TW">
                <a:latin typeface="Times New Roman" pitchFamily="18" charset="0"/>
              </a:rPr>
              <a:t>Identify research issues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>
                <a:latin typeface="Times New Roman" pitchFamily="18" charset="0"/>
              </a:rPr>
              <a:t>Research issues cannot be properly identified until related studies have been examined. </a:t>
            </a:r>
            <a:endParaRPr lang="en-US" altLang="zh-TW" dirty="0" smtClean="0">
              <a:latin typeface="Times New Roman" pitchFamily="18" charset="0"/>
            </a:endParaRPr>
          </a:p>
          <a:p>
            <a:endParaRPr lang="en-US" altLang="zh-TW" dirty="0">
              <a:latin typeface="Times New Roman" pitchFamily="18" charset="0"/>
            </a:endParaRPr>
          </a:p>
          <a:p>
            <a:r>
              <a:rPr lang="en-US" altLang="zh-TW" dirty="0">
                <a:latin typeface="Times New Roman" pitchFamily="18" charset="0"/>
              </a:rPr>
              <a:t>Issues: totally new, missing links between/among studies</a:t>
            </a:r>
          </a:p>
          <a:p>
            <a:pPr>
              <a:buFontTx/>
              <a:buNone/>
            </a:pPr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19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981825" cy="1600200"/>
          </a:xfrm>
        </p:spPr>
        <p:txBody>
          <a:bodyPr/>
          <a:lstStyle/>
          <a:p>
            <a:pPr algn="l"/>
            <a:r>
              <a:rPr lang="en-US" altLang="zh-TW">
                <a:latin typeface="Times New Roman" pitchFamily="18" charset="0"/>
              </a:rPr>
              <a:t>Identify research issues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zh-TW" dirty="0">
                <a:latin typeface="Times New Roman" pitchFamily="18" charset="0"/>
              </a:rPr>
              <a:t>How to? </a:t>
            </a:r>
          </a:p>
          <a:p>
            <a:r>
              <a:rPr lang="en-US" altLang="zh-TW" dirty="0">
                <a:latin typeface="Times New Roman" pitchFamily="18" charset="0"/>
              </a:rPr>
              <a:t>Read journals/trade </a:t>
            </a:r>
            <a:r>
              <a:rPr lang="en-US" altLang="zh-TW" dirty="0" smtClean="0">
                <a:latin typeface="Times New Roman" pitchFamily="18" charset="0"/>
              </a:rPr>
              <a:t>publications</a:t>
            </a:r>
            <a:endParaRPr lang="en-US" altLang="zh-TW" dirty="0">
              <a:latin typeface="Times New Roman" pitchFamily="18" charset="0"/>
            </a:endParaRPr>
          </a:p>
          <a:p>
            <a:r>
              <a:rPr lang="en-US" altLang="zh-TW" dirty="0">
                <a:latin typeface="Times New Roman" pitchFamily="18" charset="0"/>
              </a:rPr>
              <a:t>Attend </a:t>
            </a:r>
            <a:r>
              <a:rPr lang="en-US" altLang="zh-TW" dirty="0" smtClean="0">
                <a:latin typeface="Times New Roman" pitchFamily="18" charset="0"/>
              </a:rPr>
              <a:t>conferences</a:t>
            </a:r>
            <a:endParaRPr lang="en-US" altLang="zh-TW" dirty="0">
              <a:latin typeface="Times New Roman" pitchFamily="18" charset="0"/>
            </a:endParaRPr>
          </a:p>
          <a:p>
            <a:r>
              <a:rPr lang="en-US" altLang="zh-TW" dirty="0">
                <a:latin typeface="Times New Roman" pitchFamily="18" charset="0"/>
              </a:rPr>
              <a:t>Discuss with your </a:t>
            </a:r>
            <a:r>
              <a:rPr lang="en-US" altLang="zh-TW" dirty="0" smtClean="0">
                <a:latin typeface="Times New Roman" pitchFamily="18" charset="0"/>
              </a:rPr>
              <a:t>colleagues </a:t>
            </a:r>
            <a:r>
              <a:rPr lang="en-US" altLang="zh-TW" dirty="0">
                <a:latin typeface="Times New Roman" pitchFamily="18" charset="0"/>
              </a:rPr>
              <a:t>in the same/different </a:t>
            </a:r>
            <a:r>
              <a:rPr lang="en-US" altLang="zh-TW" dirty="0" smtClean="0">
                <a:latin typeface="Times New Roman" pitchFamily="18" charset="0"/>
              </a:rPr>
              <a:t>fields.</a:t>
            </a:r>
            <a:endParaRPr lang="en-US" altLang="zh-TW" dirty="0">
              <a:latin typeface="Times New Roman" pitchFamily="18" charset="0"/>
            </a:endParaRPr>
          </a:p>
          <a:p>
            <a:endParaRPr lang="en-US" altLang="zh-TW" dirty="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20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3038"/>
            <a:ext cx="6981825" cy="1600200"/>
          </a:xfrm>
        </p:spPr>
        <p:txBody>
          <a:bodyPr/>
          <a:lstStyle/>
          <a:p>
            <a:pPr algn="l"/>
            <a:r>
              <a:rPr lang="en-US" altLang="zh-TW" sz="3600" dirty="0">
                <a:latin typeface="Times New Roman" pitchFamily="18" charset="0"/>
              </a:rPr>
              <a:t>Research issue/question/ hypothesis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800" dirty="0">
                <a:latin typeface="Times New Roman" pitchFamily="18" charset="0"/>
              </a:rPr>
              <a:t>Issues (general): the relation between derivatives usage and firm </a:t>
            </a:r>
            <a:r>
              <a:rPr lang="en-US" altLang="zh-TW" sz="2800" dirty="0" smtClean="0">
                <a:latin typeface="Times New Roman" pitchFamily="18" charset="0"/>
              </a:rPr>
              <a:t>risk</a:t>
            </a:r>
          </a:p>
          <a:p>
            <a:pPr>
              <a:lnSpc>
                <a:spcPct val="90000"/>
              </a:lnSpc>
            </a:pP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zh-TW" sz="2800" dirty="0">
                <a:latin typeface="Times New Roman" pitchFamily="18" charset="0"/>
              </a:rPr>
              <a:t>Questions (specific): does firm risk increase with derivatives use</a:t>
            </a:r>
            <a:r>
              <a:rPr lang="en-US" altLang="zh-TW" sz="2800" dirty="0" smtClean="0">
                <a:latin typeface="Times New Roman" pitchFamily="18" charset="0"/>
              </a:rPr>
              <a:t>?</a:t>
            </a:r>
          </a:p>
          <a:p>
            <a:pPr>
              <a:lnSpc>
                <a:spcPct val="90000"/>
              </a:lnSpc>
            </a:pP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zh-TW" sz="2800" dirty="0">
                <a:latin typeface="Times New Roman" pitchFamily="18" charset="0"/>
              </a:rPr>
              <a:t>Hypothesis (testable): Other things being equal, firm risk increases with derivative use.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21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3038"/>
            <a:ext cx="6981825" cy="1600200"/>
          </a:xfrm>
        </p:spPr>
        <p:txBody>
          <a:bodyPr/>
          <a:lstStyle/>
          <a:p>
            <a:pPr algn="l"/>
            <a:r>
              <a:rPr lang="en-US" altLang="zh-TW" dirty="0" smtClean="0">
                <a:latin typeface="Times New Roman" pitchFamily="18" charset="0"/>
              </a:rPr>
              <a:t>Data</a:t>
            </a:r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400" dirty="0">
                <a:latin typeface="Times New Roman" pitchFamily="18" charset="0"/>
              </a:rPr>
              <a:t>Use trustworthy data sets such as </a:t>
            </a:r>
            <a:r>
              <a:rPr lang="en-US" altLang="zh-TW" sz="2400" dirty="0" err="1">
                <a:latin typeface="Times New Roman" pitchFamily="18" charset="0"/>
              </a:rPr>
              <a:t>SynThesys</a:t>
            </a:r>
            <a:r>
              <a:rPr lang="en-US" altLang="zh-TW" sz="2400" dirty="0">
                <a:latin typeface="Times New Roman" pitchFamily="18" charset="0"/>
              </a:rPr>
              <a:t> Life and Non-life, </a:t>
            </a:r>
            <a:r>
              <a:rPr lang="en-US" altLang="zh-TW" sz="2400" dirty="0" err="1">
                <a:latin typeface="Times New Roman" pitchFamily="18" charset="0"/>
              </a:rPr>
              <a:t>Datastream</a:t>
            </a:r>
            <a:r>
              <a:rPr lang="en-US" altLang="zh-TW" sz="2400" dirty="0">
                <a:latin typeface="Times New Roman" pitchFamily="18" charset="0"/>
              </a:rPr>
              <a:t>, and </a:t>
            </a:r>
            <a:r>
              <a:rPr lang="en-US" altLang="zh-TW" sz="2400" dirty="0" err="1">
                <a:latin typeface="Times New Roman" pitchFamily="18" charset="0"/>
              </a:rPr>
              <a:t>Compustat</a:t>
            </a:r>
            <a:r>
              <a:rPr lang="en-US" altLang="zh-TW" sz="2400" dirty="0">
                <a:latin typeface="Times New Roman" pitchFamily="18" charset="0"/>
              </a:rPr>
              <a:t>, etc. </a:t>
            </a:r>
          </a:p>
          <a:p>
            <a:pPr>
              <a:lnSpc>
                <a:spcPct val="80000"/>
              </a:lnSpc>
            </a:pPr>
            <a:r>
              <a:rPr lang="en-US" altLang="zh-TW" sz="2400" dirty="0" smtClean="0">
                <a:latin typeface="Times New Roman" pitchFamily="18" charset="0"/>
              </a:rPr>
              <a:t>Hand-collect data → </a:t>
            </a:r>
            <a:r>
              <a:rPr lang="en-US" altLang="zh-TW" sz="2400" dirty="0">
                <a:latin typeface="Times New Roman" pitchFamily="18" charset="0"/>
              </a:rPr>
              <a:t>unique data set (the best!). </a:t>
            </a:r>
            <a:endParaRPr lang="en-US" altLang="zh-TW" sz="2400" dirty="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altLang="zh-TW" sz="2400" dirty="0" smtClean="0">
                <a:latin typeface="Times New Roman" pitchFamily="18" charset="0"/>
              </a:rPr>
              <a:t>How unique? Describe its features to explain why this sample/data set is (or nearly) perfect for examining your questions. </a:t>
            </a:r>
          </a:p>
          <a:p>
            <a:pPr>
              <a:lnSpc>
                <a:spcPct val="80000"/>
              </a:lnSpc>
            </a:pPr>
            <a:r>
              <a:rPr lang="en-US" altLang="zh-TW" sz="2400" dirty="0" smtClean="0">
                <a:latin typeface="Times New Roman" pitchFamily="18" charset="0"/>
              </a:rPr>
              <a:t>Describe the source. How hard is it to collect the data? What did you do to ensure the accuracy of data (double check, draw a graph to see if there are any outliers and check raw data if there is/are.).</a:t>
            </a:r>
          </a:p>
          <a:p>
            <a:pPr>
              <a:lnSpc>
                <a:spcPct val="80000"/>
              </a:lnSpc>
            </a:pP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zh-TW" sz="2800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22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3038"/>
            <a:ext cx="6981825" cy="1600200"/>
          </a:xfrm>
        </p:spPr>
        <p:txBody>
          <a:bodyPr/>
          <a:lstStyle/>
          <a:p>
            <a:pPr algn="l"/>
            <a:r>
              <a:rPr lang="en-US" altLang="zh-TW" dirty="0" smtClean="0">
                <a:latin typeface="Times New Roman" pitchFamily="18" charset="0"/>
              </a:rPr>
              <a:t>Method</a:t>
            </a:r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400" dirty="0" smtClean="0">
                <a:latin typeface="Times New Roman" pitchFamily="18" charset="0"/>
              </a:rPr>
              <a:t>Briefly explain the method.</a:t>
            </a:r>
          </a:p>
          <a:p>
            <a:pPr>
              <a:lnSpc>
                <a:spcPct val="80000"/>
              </a:lnSpc>
            </a:pPr>
            <a:r>
              <a:rPr lang="en-US" altLang="zh-TW" sz="2400" dirty="0" smtClean="0">
                <a:latin typeface="Times New Roman" pitchFamily="18" charset="0"/>
              </a:rPr>
              <a:t>Explain why it is suitable. </a:t>
            </a:r>
            <a:endParaRPr lang="en-US" altLang="zh-TW" sz="2800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23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3038"/>
            <a:ext cx="6981825" cy="1600200"/>
          </a:xfrm>
        </p:spPr>
        <p:txBody>
          <a:bodyPr/>
          <a:lstStyle/>
          <a:p>
            <a:pPr algn="l"/>
            <a:r>
              <a:rPr lang="en-US" altLang="zh-TW" dirty="0" err="1" smtClean="0">
                <a:latin typeface="Times New Roman" pitchFamily="18" charset="0"/>
              </a:rPr>
              <a:t>Univariate</a:t>
            </a:r>
            <a:r>
              <a:rPr lang="en-US" altLang="zh-TW" dirty="0" smtClean="0">
                <a:latin typeface="Times New Roman" pitchFamily="18" charset="0"/>
              </a:rPr>
              <a:t> analysis</a:t>
            </a:r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800" dirty="0" smtClean="0">
                <a:latin typeface="Times New Roman" pitchFamily="18" charset="0"/>
              </a:rPr>
              <a:t>Survey paper: the </a:t>
            </a:r>
            <a:r>
              <a:rPr lang="en-US" altLang="zh-TW" sz="2800" dirty="0">
                <a:latin typeface="Times New Roman" pitchFamily="18" charset="0"/>
              </a:rPr>
              <a:t>examination of non-respondents bias using independent samples </a:t>
            </a:r>
            <a:r>
              <a:rPr lang="en-US" altLang="zh-TW" sz="2800" i="1" dirty="0">
                <a:latin typeface="Times New Roman" pitchFamily="18" charset="0"/>
              </a:rPr>
              <a:t>t</a:t>
            </a:r>
            <a:r>
              <a:rPr lang="en-US" altLang="zh-TW" sz="2800" dirty="0">
                <a:latin typeface="Times New Roman" pitchFamily="18" charset="0"/>
              </a:rPr>
              <a:t> test, </a:t>
            </a:r>
            <a:r>
              <a:rPr lang="en-US" altLang="zh-TW" sz="2800" dirty="0" err="1">
                <a:latin typeface="Times New Roman" pitchFamily="18" charset="0"/>
              </a:rPr>
              <a:t>Levene’s</a:t>
            </a:r>
            <a:r>
              <a:rPr lang="en-US" altLang="zh-TW" sz="2800" dirty="0">
                <a:latin typeface="Times New Roman" pitchFamily="18" charset="0"/>
              </a:rPr>
              <a:t> test for equal </a:t>
            </a:r>
            <a:r>
              <a:rPr lang="en-US" altLang="zh-TW" sz="2800" dirty="0" smtClean="0">
                <a:latin typeface="Times New Roman" pitchFamily="18" charset="0"/>
              </a:rPr>
              <a:t>variances</a:t>
            </a: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altLang="zh-TW" sz="2800" dirty="0" smtClean="0">
                <a:latin typeface="Times New Roman" pitchFamily="18" charset="0"/>
              </a:rPr>
              <a:t>Users </a:t>
            </a:r>
            <a:r>
              <a:rPr lang="en-US" altLang="zh-TW" sz="2800" dirty="0" err="1" smtClean="0">
                <a:latin typeface="Times New Roman" pitchFamily="18" charset="0"/>
              </a:rPr>
              <a:t>v.s</a:t>
            </a:r>
            <a:r>
              <a:rPr lang="en-US" altLang="zh-TW" sz="2800" dirty="0" smtClean="0">
                <a:latin typeface="Times New Roman" pitchFamily="18" charset="0"/>
              </a:rPr>
              <a:t>. non-users (</a:t>
            </a:r>
            <a:r>
              <a:rPr lang="en-US" altLang="zh-TW" sz="2800" i="1" dirty="0" smtClean="0">
                <a:latin typeface="Times New Roman" pitchFamily="18" charset="0"/>
              </a:rPr>
              <a:t>t</a:t>
            </a:r>
            <a:r>
              <a:rPr lang="en-US" altLang="zh-TW" sz="2800" dirty="0" smtClean="0">
                <a:latin typeface="Times New Roman" pitchFamily="18" charset="0"/>
              </a:rPr>
              <a:t>-test; </a:t>
            </a:r>
            <a:r>
              <a:rPr lang="en-US" altLang="zh-TW" sz="2800" dirty="0" err="1" smtClean="0">
                <a:latin typeface="Times New Roman" pitchFamily="18" charset="0"/>
              </a:rPr>
              <a:t>Wilcoxon</a:t>
            </a:r>
            <a:r>
              <a:rPr lang="en-US" altLang="zh-TW" sz="2800" dirty="0" smtClean="0">
                <a:latin typeface="Times New Roman" pitchFamily="18" charset="0"/>
              </a:rPr>
              <a:t> rank-sum test)</a:t>
            </a:r>
          </a:p>
          <a:p>
            <a:pPr>
              <a:lnSpc>
                <a:spcPct val="80000"/>
              </a:lnSpc>
            </a:pPr>
            <a:r>
              <a:rPr lang="en-US" altLang="zh-TW" sz="2800" dirty="0" smtClean="0">
                <a:latin typeface="Times New Roman" pitchFamily="18" charset="0"/>
              </a:rPr>
              <a:t>Descriptive/summary statistics</a:t>
            </a: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altLang="zh-TW" sz="2800" dirty="0" smtClean="0">
                <a:latin typeface="Times New Roman" pitchFamily="18" charset="0"/>
              </a:rPr>
              <a:t>White’s </a:t>
            </a:r>
            <a:r>
              <a:rPr lang="en-US" altLang="zh-TW" sz="2800" dirty="0">
                <a:latin typeface="Times New Roman" pitchFamily="18" charset="0"/>
              </a:rPr>
              <a:t>test for </a:t>
            </a:r>
            <a:r>
              <a:rPr lang="en-US" altLang="zh-TW" sz="2800" dirty="0" err="1">
                <a:latin typeface="Times New Roman" pitchFamily="18" charset="0"/>
              </a:rPr>
              <a:t>heteroskedasticity</a:t>
            </a: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altLang="zh-TW" sz="2800" dirty="0">
                <a:latin typeface="Times New Roman" pitchFamily="18" charset="0"/>
              </a:rPr>
              <a:t>simple correlation coefficients and variance inflation factor to detect </a:t>
            </a:r>
            <a:r>
              <a:rPr lang="en-US" altLang="zh-TW" sz="2800" dirty="0" err="1">
                <a:latin typeface="Times New Roman" pitchFamily="18" charset="0"/>
              </a:rPr>
              <a:t>multicollinearity</a:t>
            </a: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zh-TW" sz="2800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24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3038"/>
            <a:ext cx="6981825" cy="1600200"/>
          </a:xfrm>
        </p:spPr>
        <p:txBody>
          <a:bodyPr/>
          <a:lstStyle/>
          <a:p>
            <a:pPr algn="l"/>
            <a:r>
              <a:rPr lang="en-US" altLang="zh-TW" dirty="0" smtClean="0">
                <a:latin typeface="Times New Roman" pitchFamily="18" charset="0"/>
              </a:rPr>
              <a:t>Multivariate analysis</a:t>
            </a:r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800" dirty="0" smtClean="0">
                <a:latin typeface="Times New Roman" pitchFamily="18" charset="0"/>
              </a:rPr>
              <a:t>It is </a:t>
            </a:r>
            <a:r>
              <a:rPr lang="en-US" altLang="zh-TW" sz="2800" dirty="0">
                <a:latin typeface="Times New Roman" pitchFamily="18" charset="0"/>
              </a:rPr>
              <a:t>common to do the analysis more than once. Be prepared!</a:t>
            </a:r>
          </a:p>
          <a:p>
            <a:pPr>
              <a:lnSpc>
                <a:spcPct val="90000"/>
              </a:lnSpc>
            </a:pPr>
            <a:r>
              <a:rPr lang="en-US" altLang="zh-TW" sz="2800" dirty="0">
                <a:latin typeface="Times New Roman" pitchFamily="18" charset="0"/>
              </a:rPr>
              <a:t>More analyses is always better than less. </a:t>
            </a:r>
          </a:p>
          <a:p>
            <a:pPr>
              <a:lnSpc>
                <a:spcPct val="90000"/>
              </a:lnSpc>
            </a:pPr>
            <a:r>
              <a:rPr lang="en-US" altLang="zh-TW" sz="2800" dirty="0">
                <a:latin typeface="Times New Roman" pitchFamily="18" charset="0"/>
              </a:rPr>
              <a:t>Not all analyses have to be reported (e.g., robustness checks). </a:t>
            </a:r>
          </a:p>
          <a:p>
            <a:pPr>
              <a:lnSpc>
                <a:spcPct val="90000"/>
              </a:lnSpc>
            </a:pP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zh-TW" sz="2800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25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3038"/>
            <a:ext cx="6981825" cy="1600200"/>
          </a:xfrm>
        </p:spPr>
        <p:txBody>
          <a:bodyPr/>
          <a:lstStyle/>
          <a:p>
            <a:pPr algn="l"/>
            <a:r>
              <a:rPr lang="en-US" altLang="zh-TW">
                <a:latin typeface="Times New Roman" pitchFamily="18" charset="0"/>
              </a:rPr>
              <a:t>Write up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800" dirty="0" smtClean="0">
                <a:latin typeface="Times New Roman" pitchFamily="18" charset="0"/>
              </a:rPr>
              <a:t>Story is important for an empirical paper.</a:t>
            </a:r>
          </a:p>
          <a:p>
            <a:pPr>
              <a:lnSpc>
                <a:spcPct val="80000"/>
              </a:lnSpc>
            </a:pPr>
            <a:r>
              <a:rPr lang="en-US" altLang="zh-TW" sz="2800" dirty="0" smtClean="0">
                <a:latin typeface="Times New Roman" pitchFamily="18" charset="0"/>
              </a:rPr>
              <a:t>What does it require to tell your story?</a:t>
            </a:r>
          </a:p>
          <a:p>
            <a:pPr>
              <a:lnSpc>
                <a:spcPct val="80000"/>
              </a:lnSpc>
            </a:pPr>
            <a:endParaRPr lang="en-US" altLang="zh-TW" sz="2800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26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3038"/>
            <a:ext cx="6981825" cy="1600200"/>
          </a:xfrm>
        </p:spPr>
        <p:txBody>
          <a:bodyPr/>
          <a:lstStyle/>
          <a:p>
            <a:pPr algn="l"/>
            <a:r>
              <a:rPr lang="en-US" altLang="zh-TW">
                <a:latin typeface="Times New Roman" pitchFamily="18" charset="0"/>
              </a:rPr>
              <a:t>Write up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800" dirty="0" smtClean="0">
                <a:latin typeface="Times New Roman" pitchFamily="18" charset="0"/>
              </a:rPr>
              <a:t>Plainly </a:t>
            </a:r>
            <a:r>
              <a:rPr lang="en-US" altLang="zh-TW" sz="2800" dirty="0">
                <a:latin typeface="Times New Roman" pitchFamily="18" charset="0"/>
              </a:rPr>
              <a:t>and statistically describe the results (sign, significance).</a:t>
            </a:r>
          </a:p>
          <a:p>
            <a:pPr>
              <a:lnSpc>
                <a:spcPct val="80000"/>
              </a:lnSpc>
            </a:pPr>
            <a:r>
              <a:rPr lang="en-US" altLang="zh-TW" sz="2800" dirty="0">
                <a:latin typeface="Times New Roman" pitchFamily="18" charset="0"/>
              </a:rPr>
              <a:t>Interpret the </a:t>
            </a:r>
            <a:r>
              <a:rPr lang="en-US" altLang="zh-TW" sz="2800" dirty="0" smtClean="0">
                <a:latin typeface="Times New Roman" pitchFamily="18" charset="0"/>
              </a:rPr>
              <a:t>results</a:t>
            </a:r>
          </a:p>
          <a:p>
            <a:pPr>
              <a:lnSpc>
                <a:spcPct val="80000"/>
              </a:lnSpc>
            </a:pPr>
            <a:r>
              <a:rPr lang="en-US" altLang="zh-TW" sz="2800" dirty="0" smtClean="0">
                <a:latin typeface="Times New Roman" pitchFamily="18" charset="0"/>
              </a:rPr>
              <a:t>Is it (in)consistent with what theory?</a:t>
            </a: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altLang="zh-TW" sz="2800" dirty="0">
                <a:latin typeface="Times New Roman" pitchFamily="18" charset="0"/>
              </a:rPr>
              <a:t>Compare to prior studies and offer possible reasons/ justifications/ theories. (Why different? Due to data, methodology, period, market sectors, countries, areas, etc.?)</a:t>
            </a:r>
          </a:p>
          <a:p>
            <a:pPr>
              <a:lnSpc>
                <a:spcPct val="80000"/>
              </a:lnSpc>
            </a:pPr>
            <a:r>
              <a:rPr lang="en-US" altLang="zh-TW" sz="2800" dirty="0">
                <a:latin typeface="Times New Roman" pitchFamily="18" charset="0"/>
              </a:rPr>
              <a:t>Any implications of the results for researchers, traders, policy makers, and regulators?</a:t>
            </a:r>
          </a:p>
          <a:p>
            <a:pPr>
              <a:lnSpc>
                <a:spcPct val="80000"/>
              </a:lnSpc>
            </a:pP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zh-TW" sz="2800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27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3038"/>
            <a:ext cx="6981825" cy="1600200"/>
          </a:xfrm>
        </p:spPr>
        <p:txBody>
          <a:bodyPr/>
          <a:lstStyle/>
          <a:p>
            <a:pPr algn="l"/>
            <a:r>
              <a:rPr lang="en-US" altLang="zh-TW">
                <a:latin typeface="Times New Roman" pitchFamily="18" charset="0"/>
              </a:rPr>
              <a:t>Write up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800">
                <a:latin typeface="Times New Roman" pitchFamily="18" charset="0"/>
              </a:rPr>
              <a:t>Follow the format of several good papers published in good journals.</a:t>
            </a:r>
          </a:p>
          <a:p>
            <a:pPr>
              <a:lnSpc>
                <a:spcPct val="90000"/>
              </a:lnSpc>
            </a:pPr>
            <a:r>
              <a:rPr lang="en-US" altLang="zh-TW" sz="2800">
                <a:latin typeface="Times New Roman" pitchFamily="18" charset="0"/>
              </a:rPr>
              <a:t>By format, we mean the structure of the paper and good sentences.</a:t>
            </a:r>
          </a:p>
          <a:p>
            <a:pPr>
              <a:lnSpc>
                <a:spcPct val="90000"/>
              </a:lnSpc>
            </a:pPr>
            <a:r>
              <a:rPr lang="en-US" altLang="zh-TW" sz="2800">
                <a:latin typeface="Times New Roman" pitchFamily="18" charset="0"/>
              </a:rPr>
              <a:t>Don’t make fatal mistakes resulting from extremely carelessness (e.g. having something you should delete in your articles, wrong spelling in your paper title, etc.). </a:t>
            </a:r>
          </a:p>
          <a:p>
            <a:pPr>
              <a:lnSpc>
                <a:spcPct val="90000"/>
              </a:lnSpc>
            </a:pPr>
            <a:endParaRPr lang="en-US" altLang="zh-TW" sz="280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sz="280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sz="280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sz="2800">
              <a:latin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zh-TW" sz="280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28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3038"/>
            <a:ext cx="6981825" cy="1600200"/>
          </a:xfrm>
        </p:spPr>
        <p:txBody>
          <a:bodyPr/>
          <a:lstStyle/>
          <a:p>
            <a:pPr algn="l"/>
            <a:r>
              <a:rPr lang="en-US" altLang="zh-TW">
                <a:latin typeface="Times New Roman" pitchFamily="18" charset="0"/>
              </a:rPr>
              <a:t>Write up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>
                <a:latin typeface="Times New Roman" pitchFamily="18" charset="0"/>
              </a:rPr>
              <a:t>Break </a:t>
            </a:r>
            <a:r>
              <a:rPr lang="en-US" altLang="zh-TW" dirty="0">
                <a:latin typeface="Times New Roman" pitchFamily="18" charset="0"/>
              </a:rPr>
              <a:t>“too long sentences” down. </a:t>
            </a:r>
            <a:endParaRPr lang="en-US" altLang="zh-TW" dirty="0" smtClean="0">
              <a:latin typeface="Times New Roman" pitchFamily="18" charset="0"/>
            </a:endParaRPr>
          </a:p>
          <a:p>
            <a:r>
              <a:rPr lang="en-US" altLang="zh-TW" dirty="0" smtClean="0">
                <a:latin typeface="Times New Roman" pitchFamily="18" charset="0"/>
              </a:rPr>
              <a:t>Avoid </a:t>
            </a:r>
            <a:r>
              <a:rPr lang="en-US" altLang="zh-TW" dirty="0">
                <a:latin typeface="Times New Roman" pitchFamily="18" charset="0"/>
              </a:rPr>
              <a:t>repetition. </a:t>
            </a:r>
          </a:p>
          <a:p>
            <a:endParaRPr lang="en-US" altLang="zh-TW" dirty="0">
              <a:latin typeface="Times New Roman" pitchFamily="18" charset="0"/>
            </a:endParaRPr>
          </a:p>
          <a:p>
            <a:endParaRPr lang="en-US" altLang="zh-TW" dirty="0">
              <a:latin typeface="Times New Roman" pitchFamily="18" charset="0"/>
            </a:endParaRPr>
          </a:p>
          <a:p>
            <a:endParaRPr lang="en-US" altLang="zh-TW" dirty="0">
              <a:latin typeface="Times New Roman" pitchFamily="18" charset="0"/>
            </a:endParaRPr>
          </a:p>
          <a:p>
            <a:endParaRPr lang="en-US" altLang="zh-TW" dirty="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29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3038"/>
            <a:ext cx="6981825" cy="1600200"/>
          </a:xfrm>
        </p:spPr>
        <p:txBody>
          <a:bodyPr/>
          <a:lstStyle/>
          <a:p>
            <a:pPr algn="l"/>
            <a:r>
              <a:rPr lang="en-US" altLang="zh-TW">
                <a:latin typeface="Times New Roman" pitchFamily="18" charset="0"/>
              </a:rPr>
              <a:t>Robustness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800" dirty="0">
                <a:latin typeface="Times New Roman" pitchFamily="18" charset="0"/>
              </a:rPr>
              <a:t>Robustness check is extremely important.</a:t>
            </a:r>
          </a:p>
          <a:p>
            <a:pPr>
              <a:lnSpc>
                <a:spcPct val="90000"/>
              </a:lnSpc>
            </a:pPr>
            <a:r>
              <a:rPr lang="en-US" altLang="zh-TW" sz="2800" dirty="0" smtClean="0">
                <a:latin typeface="Times New Roman" pitchFamily="18" charset="0"/>
              </a:rPr>
              <a:t>Partition </a:t>
            </a:r>
            <a:r>
              <a:rPr lang="en-US" altLang="zh-TW" sz="2800" dirty="0">
                <a:latin typeface="Times New Roman" pitchFamily="18" charset="0"/>
              </a:rPr>
              <a:t>data into various subsamples (Whole period, </a:t>
            </a:r>
            <a:r>
              <a:rPr lang="en-US" altLang="zh-TW" sz="2800" dirty="0" err="1">
                <a:latin typeface="Times New Roman" pitchFamily="18" charset="0"/>
              </a:rPr>
              <a:t>subperiods</a:t>
            </a:r>
            <a:r>
              <a:rPr lang="en-US" altLang="zh-TW" sz="2800" dirty="0">
                <a:latin typeface="Times New Roman" pitchFamily="18" charset="0"/>
              </a:rPr>
              <a:t>; all </a:t>
            </a:r>
            <a:r>
              <a:rPr lang="en-US" altLang="zh-TW" sz="2800" dirty="0" smtClean="0">
                <a:latin typeface="Times New Roman" pitchFamily="18" charset="0"/>
              </a:rPr>
              <a:t>sectors, subsectors)</a:t>
            </a: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zh-TW" sz="2800" dirty="0" smtClean="0">
                <a:latin typeface="Times New Roman" pitchFamily="18" charset="0"/>
              </a:rPr>
              <a:t>Deal with outliers (</a:t>
            </a:r>
            <a:r>
              <a:rPr lang="en-US" altLang="zh-TW" sz="2800" dirty="0" err="1" smtClean="0">
                <a:latin typeface="Times New Roman" pitchFamily="18" charset="0"/>
              </a:rPr>
              <a:t>Winsorization</a:t>
            </a:r>
            <a:r>
              <a:rPr lang="en-US" altLang="zh-TW" sz="2800" dirty="0" smtClean="0">
                <a:latin typeface="Times New Roman" pitchFamily="18" charset="0"/>
              </a:rPr>
              <a:t>), alternative proxies/estimation methods, additional independent variables…</a:t>
            </a:r>
          </a:p>
          <a:p>
            <a:pPr>
              <a:lnSpc>
                <a:spcPct val="90000"/>
              </a:lnSpc>
            </a:pPr>
            <a:r>
              <a:rPr lang="en-US" altLang="zh-TW" sz="2800" dirty="0" smtClean="0">
                <a:latin typeface="Times New Roman" pitchFamily="18" charset="0"/>
              </a:rPr>
              <a:t>More Tests (parametric </a:t>
            </a:r>
            <a:r>
              <a:rPr lang="en-US" altLang="zh-TW" sz="2800" dirty="0" err="1" smtClean="0">
                <a:latin typeface="Times New Roman" pitchFamily="18" charset="0"/>
              </a:rPr>
              <a:t>v.s</a:t>
            </a:r>
            <a:r>
              <a:rPr lang="en-US" altLang="zh-TW" sz="2800" dirty="0" smtClean="0">
                <a:latin typeface="Times New Roman" pitchFamily="18" charset="0"/>
              </a:rPr>
              <a:t>. non-parametric)</a:t>
            </a: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zh-TW" sz="2800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30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3038"/>
            <a:ext cx="6981825" cy="1600200"/>
          </a:xfrm>
        </p:spPr>
        <p:txBody>
          <a:bodyPr/>
          <a:lstStyle/>
          <a:p>
            <a:pPr algn="l"/>
            <a:r>
              <a:rPr lang="en-US" altLang="zh-TW">
                <a:latin typeface="Times New Roman" pitchFamily="18" charset="0"/>
              </a:rPr>
              <a:t>Caveat/limitation/constraint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800" dirty="0">
                <a:latin typeface="Times New Roman" pitchFamily="18" charset="0"/>
              </a:rPr>
              <a:t>Identify the caveats, if any, to </a:t>
            </a:r>
            <a:r>
              <a:rPr lang="en-US" altLang="zh-TW" sz="2800" dirty="0" smtClean="0">
                <a:latin typeface="Times New Roman" pitchFamily="18" charset="0"/>
              </a:rPr>
              <a:t>show </a:t>
            </a:r>
            <a:r>
              <a:rPr lang="en-US" altLang="zh-TW" sz="2800" dirty="0">
                <a:latin typeface="Times New Roman" pitchFamily="18" charset="0"/>
              </a:rPr>
              <a:t>reviewers you understand the risk, although you may not be able to remedy </a:t>
            </a:r>
            <a:r>
              <a:rPr lang="en-US" altLang="zh-TW" sz="2800" dirty="0" smtClean="0">
                <a:latin typeface="Times New Roman" pitchFamily="18" charset="0"/>
              </a:rPr>
              <a:t>it. </a:t>
            </a: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zh-TW" sz="2800" dirty="0">
                <a:latin typeface="Times New Roman" pitchFamily="18" charset="0"/>
              </a:rPr>
              <a:t>At most, three caveats…Showing too many caveats is not a good thing. </a:t>
            </a:r>
          </a:p>
          <a:p>
            <a:pPr>
              <a:lnSpc>
                <a:spcPct val="90000"/>
              </a:lnSpc>
            </a:pPr>
            <a:r>
              <a:rPr lang="en-US" altLang="zh-TW" sz="2800" dirty="0">
                <a:latin typeface="Times New Roman" pitchFamily="18" charset="0"/>
              </a:rPr>
              <a:t>Show caveats and simultaneously </a:t>
            </a:r>
            <a:r>
              <a:rPr lang="en-US" altLang="zh-TW" sz="2800" dirty="0" smtClean="0">
                <a:latin typeface="Times New Roman" pitchFamily="18" charset="0"/>
              </a:rPr>
              <a:t>show, if possible, they </a:t>
            </a:r>
            <a:r>
              <a:rPr lang="en-US" altLang="zh-TW" sz="2800" dirty="0">
                <a:latin typeface="Times New Roman" pitchFamily="18" charset="0"/>
              </a:rPr>
              <a:t>are not remedial. </a:t>
            </a:r>
          </a:p>
          <a:p>
            <a:pPr>
              <a:lnSpc>
                <a:spcPct val="90000"/>
              </a:lnSpc>
            </a:pPr>
            <a:r>
              <a:rPr lang="en-US" altLang="zh-TW" sz="2800" dirty="0">
                <a:latin typeface="Times New Roman" pitchFamily="18" charset="0"/>
              </a:rPr>
              <a:t>Most commonly seen caveat: data unavailability</a:t>
            </a:r>
          </a:p>
          <a:p>
            <a:pPr>
              <a:lnSpc>
                <a:spcPct val="90000"/>
              </a:lnSpc>
            </a:pP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zh-TW" sz="2800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31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TW" sz="4000" dirty="0" smtClean="0">
                <a:latin typeface="Times New Roman" pitchFamily="18" charset="0"/>
              </a:rPr>
              <a:t>Other tips</a:t>
            </a:r>
            <a:endParaRPr lang="en-US" altLang="zh-TW" sz="3800" dirty="0">
              <a:latin typeface="Times New Roman" pitchFamily="18" charset="0"/>
            </a:endParaRP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800" dirty="0" smtClean="0">
                <a:latin typeface="Times New Roman" pitchFamily="18" charset="0"/>
              </a:rPr>
              <a:t>Keep </a:t>
            </a:r>
            <a:r>
              <a:rPr lang="en-US" altLang="zh-TW" sz="2800" dirty="0">
                <a:latin typeface="Times New Roman" pitchFamily="18" charset="0"/>
              </a:rPr>
              <a:t>up with the latest literature. </a:t>
            </a:r>
          </a:p>
          <a:p>
            <a:pPr>
              <a:lnSpc>
                <a:spcPct val="90000"/>
              </a:lnSpc>
            </a:pPr>
            <a:r>
              <a:rPr lang="en-US" altLang="zh-TW" sz="2800" dirty="0">
                <a:latin typeface="Times New Roman" pitchFamily="18" charset="0"/>
              </a:rPr>
              <a:t>Do not just copy what others have done.</a:t>
            </a:r>
          </a:p>
          <a:p>
            <a:pPr>
              <a:lnSpc>
                <a:spcPct val="90000"/>
              </a:lnSpc>
            </a:pPr>
            <a:r>
              <a:rPr lang="en-US" altLang="zh-TW" sz="2800" dirty="0" smtClean="0">
                <a:latin typeface="Times New Roman" pitchFamily="18" charset="0"/>
              </a:rPr>
              <a:t>Cross-check references</a:t>
            </a:r>
          </a:p>
          <a:p>
            <a:pPr>
              <a:lnSpc>
                <a:spcPct val="90000"/>
              </a:lnSpc>
            </a:pPr>
            <a:r>
              <a:rPr lang="en-US" altLang="zh-TW" sz="2800" dirty="0" smtClean="0">
                <a:latin typeface="Times New Roman" pitchFamily="18" charset="0"/>
              </a:rPr>
              <a:t>No gross neglect, e.g., no typographic errors in the cover page, letter and the abstract. You should build trust between you and the referees. </a:t>
            </a:r>
          </a:p>
          <a:p>
            <a:pPr>
              <a:lnSpc>
                <a:spcPct val="90000"/>
              </a:lnSpc>
            </a:pP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sz="28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sz="2800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32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3038"/>
            <a:ext cx="6870700" cy="1600200"/>
          </a:xfrm>
        </p:spPr>
        <p:txBody>
          <a:bodyPr/>
          <a:lstStyle/>
          <a:p>
            <a:pPr algn="l"/>
            <a:r>
              <a:rPr lang="en-US" altLang="zh-TW" dirty="0" smtClean="0">
                <a:latin typeface="Times New Roman" pitchFamily="18" charset="0"/>
              </a:rPr>
              <a:t>Other tips</a:t>
            </a:r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 smtClean="0">
                <a:latin typeface="Times New Roman" pitchFamily="18" charset="0"/>
              </a:rPr>
              <a:t>Start </a:t>
            </a:r>
            <a:r>
              <a:rPr lang="en-US" altLang="zh-TW" sz="2800" dirty="0">
                <a:latin typeface="Times New Roman" pitchFamily="18" charset="0"/>
              </a:rPr>
              <a:t>with the literature review/hypothesis development section, then move on to the </a:t>
            </a:r>
            <a:r>
              <a:rPr lang="en-US" altLang="zh-TW" sz="2800" dirty="0" smtClean="0">
                <a:latin typeface="Times New Roman" pitchFamily="18" charset="0"/>
              </a:rPr>
              <a:t>research design section and theoretical/empirical </a:t>
            </a:r>
            <a:r>
              <a:rPr lang="en-US" altLang="zh-TW" sz="2800" dirty="0">
                <a:latin typeface="Times New Roman" pitchFamily="18" charset="0"/>
              </a:rPr>
              <a:t>results section. </a:t>
            </a:r>
            <a:endParaRPr lang="en-US" altLang="zh-TW" sz="2800" dirty="0" smtClean="0">
              <a:latin typeface="Times New Roman" pitchFamily="18" charset="0"/>
            </a:endParaRPr>
          </a:p>
          <a:p>
            <a:endParaRPr lang="en-US" altLang="zh-TW" sz="2800" dirty="0" smtClean="0">
              <a:latin typeface="Times New Roman" pitchFamily="18" charset="0"/>
            </a:endParaRPr>
          </a:p>
          <a:p>
            <a:r>
              <a:rPr lang="en-US" altLang="zh-TW" sz="2800" dirty="0" smtClean="0">
                <a:latin typeface="Times New Roman" pitchFamily="18" charset="0"/>
              </a:rPr>
              <a:t>The introduction/conclusion/abstract </a:t>
            </a:r>
            <a:r>
              <a:rPr lang="en-US" altLang="zh-TW" sz="2800" dirty="0">
                <a:latin typeface="Times New Roman" pitchFamily="18" charset="0"/>
              </a:rPr>
              <a:t>should be left as the last thing to do. </a:t>
            </a:r>
          </a:p>
          <a:p>
            <a:endParaRPr lang="en-US" altLang="zh-TW" sz="2800" dirty="0">
              <a:latin typeface="Times New Roman" pitchFamily="18" charset="0"/>
            </a:endParaRPr>
          </a:p>
          <a:p>
            <a:endParaRPr lang="en-US" altLang="zh-TW" sz="2800" dirty="0">
              <a:latin typeface="Times New Roman" pitchFamily="18" charset="0"/>
            </a:endParaRPr>
          </a:p>
          <a:p>
            <a:endParaRPr lang="en-US" altLang="zh-TW" sz="2800" dirty="0">
              <a:latin typeface="Times New Roman" pitchFamily="18" charset="0"/>
            </a:endParaRPr>
          </a:p>
          <a:p>
            <a:endParaRPr lang="en-US" altLang="zh-TW" sz="2800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33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TW" sz="4000" dirty="0" smtClean="0">
                <a:latin typeface="Times New Roman" pitchFamily="18" charset="0"/>
              </a:rPr>
              <a:t>Other tips</a:t>
            </a:r>
            <a:endParaRPr lang="en-US" altLang="zh-TW" sz="3800" dirty="0">
              <a:latin typeface="Times New Roman" pitchFamily="18" charset="0"/>
            </a:endParaRP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>
                <a:latin typeface="Times New Roman" pitchFamily="18" charset="0"/>
              </a:rPr>
              <a:t>Make sure your </a:t>
            </a:r>
            <a:r>
              <a:rPr lang="en-US" altLang="zh-TW" dirty="0" smtClean="0">
                <a:latin typeface="Times New Roman" pitchFamily="18" charset="0"/>
              </a:rPr>
              <a:t>paper </a:t>
            </a:r>
            <a:r>
              <a:rPr lang="en-US" altLang="zh-TW" dirty="0">
                <a:latin typeface="Times New Roman" pitchFamily="18" charset="0"/>
              </a:rPr>
              <a:t>is reader-friendly.</a:t>
            </a:r>
          </a:p>
          <a:p>
            <a:r>
              <a:rPr lang="en-US" altLang="zh-TW" dirty="0" smtClean="0">
                <a:latin typeface="Times New Roman" pitchFamily="18" charset="0"/>
              </a:rPr>
              <a:t>Clarity is more important than brevity.</a:t>
            </a:r>
            <a:endParaRPr lang="en-US" altLang="zh-TW" dirty="0">
              <a:latin typeface="Times New Roman" pitchFamily="18" charset="0"/>
            </a:endParaRPr>
          </a:p>
          <a:p>
            <a:r>
              <a:rPr lang="en-US" altLang="zh-TW" dirty="0" smtClean="0">
                <a:latin typeface="Times New Roman" pitchFamily="18" charset="0"/>
              </a:rPr>
              <a:t>Use footnotes to shorten your paper, to show your robustness checks results, or to demonstrate you are very careful in conducting this research. </a:t>
            </a:r>
            <a:endParaRPr lang="en-US" altLang="zh-TW" dirty="0">
              <a:latin typeface="Times New Roman" pitchFamily="18" charset="0"/>
            </a:endParaRPr>
          </a:p>
          <a:p>
            <a:r>
              <a:rPr lang="en-US" altLang="zh-TW" dirty="0" smtClean="0">
                <a:latin typeface="Times New Roman" pitchFamily="18" charset="0"/>
              </a:rPr>
              <a:t>Paper length: 6,000-10, 000 words. </a:t>
            </a:r>
            <a:endParaRPr lang="en-US" altLang="zh-TW" dirty="0">
              <a:latin typeface="Times New Roman" pitchFamily="18" charset="0"/>
            </a:endParaRPr>
          </a:p>
          <a:p>
            <a:endParaRPr lang="en-US" altLang="zh-TW" dirty="0">
              <a:latin typeface="Times New Roman" pitchFamily="18" charset="0"/>
            </a:endParaRPr>
          </a:p>
          <a:p>
            <a:endParaRPr lang="en-US" altLang="zh-TW" dirty="0">
              <a:latin typeface="Times New Roman" pitchFamily="18" charset="0"/>
            </a:endParaRPr>
          </a:p>
          <a:p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34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TW" sz="4000" dirty="0" smtClean="0">
                <a:latin typeface="Times New Roman" pitchFamily="18" charset="0"/>
              </a:rPr>
              <a:t>Other tips</a:t>
            </a:r>
            <a:endParaRPr lang="en-US" altLang="zh-TW" sz="3800" dirty="0">
              <a:latin typeface="Times New Roman" pitchFamily="18" charset="0"/>
            </a:endParaRP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dirty="0">
                <a:latin typeface="Times New Roman" pitchFamily="18" charset="0"/>
              </a:rPr>
              <a:t>One idea in </a:t>
            </a:r>
            <a:r>
              <a:rPr lang="en-US" altLang="zh-TW" dirty="0" smtClean="0">
                <a:latin typeface="Times New Roman" pitchFamily="18" charset="0"/>
              </a:rPr>
              <a:t>a </a:t>
            </a:r>
            <a:r>
              <a:rPr lang="en-US" altLang="zh-TW" dirty="0">
                <a:latin typeface="Times New Roman" pitchFamily="18" charset="0"/>
              </a:rPr>
              <a:t>paragraph. </a:t>
            </a:r>
          </a:p>
          <a:p>
            <a:pPr>
              <a:lnSpc>
                <a:spcPct val="90000"/>
              </a:lnSpc>
            </a:pPr>
            <a:r>
              <a:rPr lang="en-US" altLang="zh-TW" dirty="0">
                <a:latin typeface="Times New Roman" pitchFamily="18" charset="0"/>
              </a:rPr>
              <a:t>The length of a paragraph should be less than half a page. </a:t>
            </a:r>
          </a:p>
          <a:p>
            <a:pPr>
              <a:lnSpc>
                <a:spcPct val="90000"/>
              </a:lnSpc>
            </a:pPr>
            <a:r>
              <a:rPr lang="en-US" altLang="zh-TW" dirty="0">
                <a:latin typeface="Times New Roman" pitchFamily="18" charset="0"/>
              </a:rPr>
              <a:t>Have both (more/less) theoretical and (less/more) empirical materials.</a:t>
            </a:r>
          </a:p>
          <a:p>
            <a:pPr>
              <a:lnSpc>
                <a:spcPct val="90000"/>
              </a:lnSpc>
            </a:pPr>
            <a:r>
              <a:rPr lang="en-US" altLang="zh-TW" dirty="0">
                <a:latin typeface="Times New Roman" pitchFamily="18" charset="0"/>
              </a:rPr>
              <a:t>Address the limitations without being negative, but just once (in the conclusion).</a:t>
            </a:r>
          </a:p>
          <a:p>
            <a:pPr>
              <a:lnSpc>
                <a:spcPct val="90000"/>
              </a:lnSpc>
            </a:pPr>
            <a:endParaRPr lang="en-US" altLang="zh-TW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35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3038"/>
            <a:ext cx="6981825" cy="1600200"/>
          </a:xfrm>
        </p:spPr>
        <p:txBody>
          <a:bodyPr/>
          <a:lstStyle/>
          <a:p>
            <a:pPr algn="l"/>
            <a:r>
              <a:rPr lang="en-US" altLang="zh-TW" dirty="0">
                <a:latin typeface="Times New Roman" pitchFamily="18" charset="0"/>
              </a:rPr>
              <a:t>Other tips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>
                <a:latin typeface="Times New Roman" pitchFamily="18" charset="0"/>
              </a:rPr>
              <a:t>Present your work in conferences.</a:t>
            </a:r>
          </a:p>
          <a:p>
            <a:r>
              <a:rPr lang="en-US" altLang="zh-TW" sz="2800" dirty="0">
                <a:latin typeface="Times New Roman" pitchFamily="18" charset="0"/>
              </a:rPr>
              <a:t>Ask the author, if you don’t understand his/her paper. But rethink your question before asking.</a:t>
            </a:r>
          </a:p>
          <a:p>
            <a:r>
              <a:rPr lang="en-US" altLang="zh-TW" sz="2800" dirty="0">
                <a:latin typeface="Times New Roman" pitchFamily="18" charset="0"/>
              </a:rPr>
              <a:t>Find co-authors with </a:t>
            </a:r>
            <a:r>
              <a:rPr lang="en-US" altLang="zh-TW" sz="2800" dirty="0" smtClean="0">
                <a:latin typeface="Times New Roman" pitchFamily="18" charset="0"/>
              </a:rPr>
              <a:t>publication skill, research idea, econometric skill. </a:t>
            </a:r>
            <a:endParaRPr lang="en-US" altLang="zh-TW" sz="2800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36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3038"/>
            <a:ext cx="6981825" cy="1600200"/>
          </a:xfrm>
        </p:spPr>
        <p:txBody>
          <a:bodyPr/>
          <a:lstStyle/>
          <a:p>
            <a:pPr algn="l"/>
            <a:r>
              <a:rPr lang="en-US" altLang="zh-TW" dirty="0">
                <a:latin typeface="Times New Roman" pitchFamily="18" charset="0"/>
              </a:rPr>
              <a:t>Other tips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 smtClean="0">
                <a:latin typeface="Times New Roman" pitchFamily="18" charset="0"/>
              </a:rPr>
              <a:t>Submission to which journal: aim </a:t>
            </a:r>
            <a:r>
              <a:rPr lang="en-US" altLang="zh-TW" sz="2800" dirty="0">
                <a:latin typeface="Times New Roman" pitchFamily="18" charset="0"/>
              </a:rPr>
              <a:t>high, but </a:t>
            </a:r>
            <a:r>
              <a:rPr lang="en-US" altLang="zh-TW" sz="2800" dirty="0" smtClean="0">
                <a:latin typeface="Times New Roman" pitchFamily="18" charset="0"/>
              </a:rPr>
              <a:t>set </a:t>
            </a:r>
            <a:r>
              <a:rPr lang="en-US" altLang="zh-TW" sz="2800" dirty="0">
                <a:latin typeface="Times New Roman" pitchFamily="18" charset="0"/>
              </a:rPr>
              <a:t>a reasonable goal. </a:t>
            </a:r>
            <a:r>
              <a:rPr lang="en-US" altLang="zh-TW" sz="2800" dirty="0" smtClean="0">
                <a:latin typeface="Times New Roman" pitchFamily="18" charset="0"/>
              </a:rPr>
              <a:t>If you paper get rejected by a top-tier journal, never </a:t>
            </a:r>
            <a:r>
              <a:rPr lang="en-US" altLang="zh-TW" sz="2800" dirty="0">
                <a:latin typeface="Times New Roman" pitchFamily="18" charset="0"/>
              </a:rPr>
              <a:t>resubmit your paper to another </a:t>
            </a:r>
            <a:r>
              <a:rPr lang="en-US" altLang="zh-TW" sz="2800" dirty="0" smtClean="0">
                <a:latin typeface="Times New Roman" pitchFamily="18" charset="0"/>
              </a:rPr>
              <a:t>top-tier journal </a:t>
            </a:r>
            <a:r>
              <a:rPr lang="en-US" altLang="zh-TW" sz="2800" dirty="0">
                <a:latin typeface="Times New Roman" pitchFamily="18" charset="0"/>
              </a:rPr>
              <a:t>without revising it first according to the referee reports.</a:t>
            </a:r>
          </a:p>
          <a:p>
            <a:endParaRPr lang="en-US" altLang="zh-TW" sz="2800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37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02719015"/>
      </p:ext>
    </p:extLst>
  </p:cSld>
  <p:clrMapOvr>
    <a:masterClrMapping/>
  </p:clrMapOvr>
  <p:transition spd="slow">
    <p:randomBar dir="vert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3038"/>
            <a:ext cx="6981825" cy="1600200"/>
          </a:xfrm>
        </p:spPr>
        <p:txBody>
          <a:bodyPr/>
          <a:lstStyle/>
          <a:p>
            <a:pPr algn="l"/>
            <a:r>
              <a:rPr lang="en-US" altLang="zh-TW" dirty="0">
                <a:latin typeface="Times New Roman" pitchFamily="18" charset="0"/>
              </a:rPr>
              <a:t>Other tips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400" dirty="0" smtClean="0">
                <a:latin typeface="Times New Roman" pitchFamily="18" charset="0"/>
              </a:rPr>
              <a:t>Do </a:t>
            </a:r>
            <a:r>
              <a:rPr lang="en-US" altLang="zh-TW" sz="2400" dirty="0">
                <a:latin typeface="Times New Roman" pitchFamily="18" charset="0"/>
              </a:rPr>
              <a:t>risk management by saving your work in 2 places</a:t>
            </a:r>
            <a:r>
              <a:rPr lang="en-US" altLang="zh-TW" sz="2400" dirty="0" smtClean="0">
                <a:latin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en-US" altLang="zh-TW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zh-TW" sz="2400" dirty="0">
                <a:latin typeface="Times New Roman" pitchFamily="18" charset="0"/>
              </a:rPr>
              <a:t>Save your files with date, e.g. </a:t>
            </a:r>
            <a:r>
              <a:rPr lang="en-US" altLang="zh-TW" sz="2400" dirty="0" smtClean="0">
                <a:latin typeface="Times New Roman" pitchFamily="18" charset="0"/>
              </a:rPr>
              <a:t>filename_131002 </a:t>
            </a:r>
            <a:r>
              <a:rPr lang="en-US" altLang="zh-TW" sz="2400" dirty="0">
                <a:latin typeface="Times New Roman" pitchFamily="18" charset="0"/>
              </a:rPr>
              <a:t>or filename_v1</a:t>
            </a:r>
            <a:r>
              <a:rPr lang="en-US" altLang="zh-TW" sz="2400" dirty="0" smtClean="0">
                <a:latin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en-US" altLang="zh-TW" sz="2400" dirty="0" smtClean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zh-TW" sz="2400" dirty="0" smtClean="0">
                <a:latin typeface="Times New Roman" pitchFamily="18" charset="0"/>
              </a:rPr>
              <a:t>Save prior studies with </a:t>
            </a:r>
            <a:r>
              <a:rPr lang="en-US" altLang="zh-TW" sz="2400" dirty="0" err="1" smtClean="0">
                <a:latin typeface="Times New Roman" pitchFamily="18" charset="0"/>
              </a:rPr>
              <a:t>surname_publication</a:t>
            </a:r>
            <a:r>
              <a:rPr lang="en-US" altLang="zh-TW" sz="2400" dirty="0" smtClean="0">
                <a:latin typeface="Times New Roman" pitchFamily="18" charset="0"/>
              </a:rPr>
              <a:t> </a:t>
            </a:r>
            <a:r>
              <a:rPr lang="en-US" altLang="zh-TW" sz="2400" dirty="0" err="1" smtClean="0">
                <a:latin typeface="Times New Roman" pitchFamily="18" charset="0"/>
              </a:rPr>
              <a:t>year_publication</a:t>
            </a:r>
            <a:r>
              <a:rPr lang="en-US" altLang="zh-TW" sz="2400" dirty="0" smtClean="0">
                <a:latin typeface="Times New Roman" pitchFamily="18" charset="0"/>
              </a:rPr>
              <a:t> name, e.g., Powell </a:t>
            </a:r>
            <a:r>
              <a:rPr lang="en-US" altLang="zh-TW" sz="2400" dirty="0" err="1" smtClean="0">
                <a:latin typeface="Times New Roman" pitchFamily="18" charset="0"/>
              </a:rPr>
              <a:t>Sommer</a:t>
            </a:r>
            <a:r>
              <a:rPr lang="en-US" altLang="zh-TW" sz="2400" dirty="0" smtClean="0">
                <a:latin typeface="Times New Roman" pitchFamily="18" charset="0"/>
              </a:rPr>
              <a:t> 2007 JFSR.</a:t>
            </a:r>
            <a:endParaRPr lang="en-US" altLang="zh-TW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zh-TW" sz="2400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38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3038"/>
            <a:ext cx="6981825" cy="1600200"/>
          </a:xfrm>
        </p:spPr>
        <p:txBody>
          <a:bodyPr/>
          <a:lstStyle/>
          <a:p>
            <a:pPr algn="l"/>
            <a:r>
              <a:rPr lang="en-US" altLang="zh-TW">
                <a:latin typeface="Times New Roman" pitchFamily="18" charset="0"/>
              </a:rPr>
              <a:t>Reply to reviewers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400" dirty="0">
                <a:latin typeface="Times New Roman" pitchFamily="18" charset="0"/>
              </a:rPr>
              <a:t>Do as many as analyses to answer reviewers’ questions or to address their comments/concerns</a:t>
            </a:r>
            <a:r>
              <a:rPr lang="en-US" altLang="zh-TW" sz="2400" dirty="0" smtClean="0">
                <a:latin typeface="Times New Roman" pitchFamily="18" charset="0"/>
              </a:rPr>
              <a:t>.</a:t>
            </a:r>
          </a:p>
          <a:p>
            <a:pPr marL="342900" lvl="1" indent="-342900">
              <a:buFontTx/>
              <a:buChar char="•"/>
            </a:pPr>
            <a:r>
              <a:rPr lang="en-US" altLang="zh-TW" sz="2400" dirty="0" smtClean="0">
                <a:latin typeface="Times New Roman" pitchFamily="18" charset="0"/>
                <a:cs typeface="+mn-cs"/>
              </a:rPr>
              <a:t>Do all the works that the editor or referees ask you to do, but you don’t need to report all the results in your main text.</a:t>
            </a:r>
            <a:endParaRPr lang="en-US" altLang="zh-TW" sz="2400" dirty="0">
              <a:latin typeface="Times New Roman" pitchFamily="18" charset="0"/>
            </a:endParaRPr>
          </a:p>
          <a:p>
            <a:r>
              <a:rPr lang="en-US" altLang="zh-TW" sz="2400" dirty="0" smtClean="0">
                <a:latin typeface="Times New Roman" pitchFamily="18" charset="0"/>
              </a:rPr>
              <a:t>Be reader-friendly: preparing </a:t>
            </a:r>
            <a:r>
              <a:rPr lang="en-US" altLang="zh-TW" sz="2400" dirty="0">
                <a:latin typeface="Times New Roman" pitchFamily="18" charset="0"/>
              </a:rPr>
              <a:t>a document listing what you have revised based on reviewers’ comments. </a:t>
            </a:r>
            <a:endParaRPr lang="en-US" altLang="zh-TW" sz="2400" dirty="0" smtClean="0">
              <a:latin typeface="Times New Roman" pitchFamily="18" charset="0"/>
            </a:endParaRPr>
          </a:p>
          <a:p>
            <a:r>
              <a:rPr lang="en-US" altLang="zh-TW" sz="2400" dirty="0" smtClean="0">
                <a:latin typeface="Times New Roman" pitchFamily="18" charset="0"/>
              </a:rPr>
              <a:t>To the point.</a:t>
            </a:r>
          </a:p>
          <a:p>
            <a:endParaRPr lang="en-US" altLang="zh-TW" dirty="0">
              <a:latin typeface="Times New Roman" pitchFamily="18" charset="0"/>
            </a:endParaRPr>
          </a:p>
          <a:p>
            <a:endParaRPr lang="en-US" altLang="zh-TW" dirty="0">
              <a:latin typeface="Times New Roman" pitchFamily="18" charset="0"/>
            </a:endParaRPr>
          </a:p>
          <a:p>
            <a:endParaRPr lang="en-US" altLang="zh-TW" dirty="0">
              <a:latin typeface="Times New Roman" pitchFamily="18" charset="0"/>
            </a:endParaRPr>
          </a:p>
          <a:p>
            <a:endParaRPr lang="en-US" altLang="zh-TW" dirty="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39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3038"/>
            <a:ext cx="6981825" cy="1600200"/>
          </a:xfrm>
        </p:spPr>
        <p:txBody>
          <a:bodyPr/>
          <a:lstStyle/>
          <a:p>
            <a:pPr algn="l"/>
            <a:r>
              <a:rPr lang="en-US" altLang="zh-TW">
                <a:latin typeface="Times New Roman" pitchFamily="18" charset="0"/>
              </a:rPr>
              <a:t>Reply to reviewers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lvl="1" indent="-342900">
              <a:lnSpc>
                <a:spcPct val="90000"/>
              </a:lnSpc>
              <a:buChar char="•"/>
            </a:pPr>
            <a:r>
              <a:rPr lang="en-US" altLang="zh-TW" sz="2400" dirty="0" smtClean="0">
                <a:latin typeface="Times New Roman" pitchFamily="18" charset="0"/>
                <a:cs typeface="+mn-cs"/>
              </a:rPr>
              <a:t>If the results are not consistent with the results in your previous version, try to explain why it is the case or try other methods/proxies for variables. </a:t>
            </a:r>
          </a:p>
          <a:p>
            <a:pPr marL="342900" lvl="1" indent="-342900">
              <a:lnSpc>
                <a:spcPct val="90000"/>
              </a:lnSpc>
              <a:buChar char="•"/>
            </a:pPr>
            <a:r>
              <a:rPr lang="en-US" altLang="zh-TW" sz="2400" dirty="0" smtClean="0">
                <a:latin typeface="Times New Roman" pitchFamily="18" charset="0"/>
                <a:cs typeface="+mn-cs"/>
              </a:rPr>
              <a:t>If </a:t>
            </a:r>
            <a:r>
              <a:rPr lang="en-US" altLang="zh-TW" sz="2400" dirty="0" smtClean="0">
                <a:latin typeface="Times New Roman" pitchFamily="18" charset="0"/>
                <a:cs typeface="+mn-cs"/>
              </a:rPr>
              <a:t>you do not fully agree with the reviewers, you need to say in a very polite way and cite enough evidence to support your argument</a:t>
            </a:r>
            <a:r>
              <a:rPr lang="en-US" altLang="zh-TW" sz="2400" dirty="0" smtClean="0">
                <a:latin typeface="Times New Roman" pitchFamily="18" charset="0"/>
                <a:cs typeface="+mn-cs"/>
              </a:rPr>
              <a:t>.</a:t>
            </a:r>
          </a:p>
          <a:p>
            <a:pPr marL="342900" lvl="1" indent="-342900">
              <a:lnSpc>
                <a:spcPct val="90000"/>
              </a:lnSpc>
              <a:buChar char="•"/>
            </a:pPr>
            <a:r>
              <a:rPr lang="en-US" altLang="zh-TW" sz="2400" dirty="0" smtClean="0">
                <a:latin typeface="Times New Roman" pitchFamily="18" charset="0"/>
                <a:cs typeface="+mn-cs"/>
              </a:rPr>
              <a:t>Resubmit the paper as soon as possible. </a:t>
            </a:r>
            <a:endParaRPr lang="en-US" altLang="zh-TW" sz="2400" dirty="0" smtClean="0">
              <a:latin typeface="Times New Roman" pitchFamily="18" charset="0"/>
              <a:cs typeface="+mn-cs"/>
            </a:endParaRPr>
          </a:p>
          <a:p>
            <a:endParaRPr lang="en-US" altLang="zh-TW" dirty="0">
              <a:latin typeface="Times New Roman" pitchFamily="18" charset="0"/>
            </a:endParaRPr>
          </a:p>
          <a:p>
            <a:endParaRPr lang="en-US" altLang="zh-TW" dirty="0">
              <a:latin typeface="Times New Roman" pitchFamily="18" charset="0"/>
            </a:endParaRPr>
          </a:p>
          <a:p>
            <a:endParaRPr lang="en-US" altLang="zh-TW" dirty="0">
              <a:latin typeface="Times New Roman" pitchFamily="18" charset="0"/>
            </a:endParaRPr>
          </a:p>
          <a:p>
            <a:endParaRPr lang="en-US" altLang="zh-TW" dirty="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40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3038"/>
            <a:ext cx="6981825" cy="1600200"/>
          </a:xfrm>
        </p:spPr>
        <p:txBody>
          <a:bodyPr/>
          <a:lstStyle/>
          <a:p>
            <a:pPr algn="l"/>
            <a:r>
              <a:rPr lang="en-US" altLang="zh-TW" dirty="0">
                <a:latin typeface="Times New Roman" pitchFamily="18" charset="0"/>
              </a:rPr>
              <a:t>Use of English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dirty="0" smtClean="0">
                <a:latin typeface="Times New Roman" pitchFamily="18" charset="0"/>
              </a:rPr>
              <a:t>When writing a paper </a:t>
            </a:r>
            <a:r>
              <a:rPr lang="en-US" altLang="zh-TW" dirty="0">
                <a:latin typeface="Times New Roman" pitchFamily="18" charset="0"/>
              </a:rPr>
              <a:t>in English, </a:t>
            </a:r>
            <a:r>
              <a:rPr lang="en-US" altLang="zh-TW" dirty="0" smtClean="0">
                <a:latin typeface="Times New Roman" pitchFamily="18" charset="0"/>
              </a:rPr>
              <a:t>use </a:t>
            </a:r>
            <a:r>
              <a:rPr lang="en-US" altLang="zh-TW" dirty="0">
                <a:latin typeface="Times New Roman" pitchFamily="18" charset="0"/>
              </a:rPr>
              <a:t>an English-English dictionary.</a:t>
            </a:r>
          </a:p>
          <a:p>
            <a:pPr>
              <a:lnSpc>
                <a:spcPct val="90000"/>
              </a:lnSpc>
            </a:pPr>
            <a:r>
              <a:rPr lang="en-US" altLang="zh-TW" dirty="0">
                <a:latin typeface="Times New Roman" pitchFamily="18" charset="0"/>
              </a:rPr>
              <a:t>Use Cambridge Dictionaries Online </a:t>
            </a:r>
            <a:r>
              <a:rPr lang="en-US" altLang="zh-TW" dirty="0"/>
              <a:t>http://dictionary.cambridge.org/</a:t>
            </a:r>
            <a:endParaRPr lang="en-US" altLang="zh-TW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zh-TW" dirty="0">
                <a:latin typeface="Times New Roman" pitchFamily="18" charset="0"/>
              </a:rPr>
              <a:t>Do not </a:t>
            </a:r>
            <a:r>
              <a:rPr lang="en-US" altLang="zh-TW" dirty="0" smtClean="0">
                <a:latin typeface="Times New Roman" pitchFamily="18" charset="0"/>
              </a:rPr>
              <a:t>only </a:t>
            </a:r>
            <a:r>
              <a:rPr lang="en-US" altLang="zh-TW" dirty="0">
                <a:latin typeface="Times New Roman" pitchFamily="18" charset="0"/>
              </a:rPr>
              <a:t>rely on yahoo’s dictionary or Dr. Eye. </a:t>
            </a:r>
          </a:p>
          <a:p>
            <a:pPr>
              <a:lnSpc>
                <a:spcPct val="90000"/>
              </a:lnSpc>
            </a:pPr>
            <a:endParaRPr lang="en-US" altLang="zh-TW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altLang="zh-TW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41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3038"/>
            <a:ext cx="6981825" cy="1600200"/>
          </a:xfrm>
        </p:spPr>
        <p:txBody>
          <a:bodyPr/>
          <a:lstStyle/>
          <a:p>
            <a:pPr algn="l"/>
            <a:r>
              <a:rPr lang="en-US" altLang="zh-TW" dirty="0">
                <a:latin typeface="Times New Roman" pitchFamily="18" charset="0"/>
              </a:rPr>
              <a:t>Three secrets to publish a good </a:t>
            </a:r>
            <a:r>
              <a:rPr lang="en-US" altLang="zh-TW" dirty="0" smtClean="0">
                <a:latin typeface="Times New Roman" pitchFamily="18" charset="0"/>
              </a:rPr>
              <a:t>paper</a:t>
            </a:r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>
              <a:latin typeface="Times New Roman" pitchFamily="18" charset="0"/>
            </a:endParaRPr>
          </a:p>
          <a:p>
            <a:r>
              <a:rPr lang="en-US" altLang="zh-TW" dirty="0" smtClean="0">
                <a:latin typeface="Times New Roman" pitchFamily="18" charset="0"/>
              </a:rPr>
              <a:t>Rewrite</a:t>
            </a:r>
            <a:r>
              <a:rPr lang="en-US" altLang="zh-TW" dirty="0">
                <a:latin typeface="Times New Roman" pitchFamily="18" charset="0"/>
              </a:rPr>
              <a:t>!</a:t>
            </a:r>
          </a:p>
          <a:p>
            <a:r>
              <a:rPr lang="en-US" altLang="zh-TW" dirty="0">
                <a:latin typeface="Times New Roman" pitchFamily="18" charset="0"/>
              </a:rPr>
              <a:t>Rewrite!</a:t>
            </a:r>
          </a:p>
          <a:p>
            <a:r>
              <a:rPr lang="en-US" altLang="zh-TW" dirty="0">
                <a:latin typeface="Times New Roman" pitchFamily="18" charset="0"/>
              </a:rPr>
              <a:t>Rewrite!</a:t>
            </a:r>
          </a:p>
          <a:p>
            <a:endParaRPr lang="en-US" altLang="zh-TW" dirty="0">
              <a:latin typeface="Times New Roman" pitchFamily="18" charset="0"/>
            </a:endParaRPr>
          </a:p>
          <a:p>
            <a:endParaRPr lang="en-US" altLang="zh-TW" dirty="0">
              <a:latin typeface="Times New Roman" pitchFamily="18" charset="0"/>
            </a:endParaRPr>
          </a:p>
          <a:p>
            <a:endParaRPr lang="en-US" altLang="zh-TW" dirty="0">
              <a:latin typeface="Times New Roman" pitchFamily="18" charset="0"/>
            </a:endParaRPr>
          </a:p>
          <a:p>
            <a:endParaRPr lang="en-US" altLang="zh-TW" dirty="0">
              <a:latin typeface="Times New Roman" pitchFamily="18" charset="0"/>
            </a:endParaRPr>
          </a:p>
          <a:p>
            <a:endParaRPr lang="en-US" altLang="zh-TW" dirty="0">
              <a:latin typeface="Times New Roman" pitchFamily="18" charset="0"/>
            </a:endParaRPr>
          </a:p>
          <a:p>
            <a:endParaRPr lang="en-US" altLang="zh-TW" dirty="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42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3038"/>
            <a:ext cx="6981825" cy="1600200"/>
          </a:xfrm>
        </p:spPr>
        <p:txBody>
          <a:bodyPr/>
          <a:lstStyle/>
          <a:p>
            <a:pPr algn="l"/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>
              <a:latin typeface="Times New Roman" pitchFamily="18" charset="0"/>
            </a:endParaRPr>
          </a:p>
          <a:p>
            <a:endParaRPr lang="en-US" altLang="zh-TW" dirty="0">
              <a:latin typeface="Times New Roman" pitchFamily="18" charset="0"/>
            </a:endParaRPr>
          </a:p>
          <a:p>
            <a:pPr algn="ctr">
              <a:buNone/>
            </a:pPr>
            <a:r>
              <a:rPr lang="en-US" altLang="zh-TW" sz="4400" i="1" dirty="0" smtClean="0">
                <a:latin typeface="Times New Roman" pitchFamily="18" charset="0"/>
              </a:rPr>
              <a:t>Q &amp; A</a:t>
            </a:r>
            <a:endParaRPr lang="en-US" altLang="zh-TW" sz="4400" i="1" dirty="0">
              <a:latin typeface="Times New Roman" pitchFamily="18" charset="0"/>
            </a:endParaRPr>
          </a:p>
          <a:p>
            <a:endParaRPr lang="en-US" altLang="zh-TW" dirty="0">
              <a:latin typeface="Times New Roman" pitchFamily="18" charset="0"/>
            </a:endParaRPr>
          </a:p>
          <a:p>
            <a:endParaRPr lang="en-US" altLang="zh-TW" dirty="0">
              <a:latin typeface="Times New Roman" pitchFamily="18" charset="0"/>
            </a:endParaRPr>
          </a:p>
          <a:p>
            <a:endParaRPr lang="en-US" altLang="zh-TW" dirty="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altLang="zh-TW" dirty="0">
              <a:latin typeface="Times New Roman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6D93E-BB12-4B5B-B56F-3B034F98926B}" type="slidenum">
              <a:rPr lang="en-US" altLang="zh-TW" smtClean="0"/>
              <a:pPr/>
              <a:t>43</a:t>
            </a:fld>
            <a:endParaRPr lang="en-US" altLang="zh-TW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PMingLiU"/>
        <a:cs typeface=""/>
      </a:majorFont>
      <a:minorFont>
        <a:latin typeface="Comic Sans MS"/>
        <a:ea typeface="PMingLiU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7131</TotalTime>
  <Words>1813</Words>
  <Application>Microsoft Office PowerPoint</Application>
  <PresentationFormat>如螢幕大小 (4:3)</PresentationFormat>
  <Paragraphs>305</Paragraphs>
  <Slides>43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43</vt:i4>
      </vt:variant>
    </vt:vector>
  </HeadingPairs>
  <TitlesOfParts>
    <vt:vector size="44" baseType="lpstr">
      <vt:lpstr>Crayons</vt:lpstr>
      <vt:lpstr>My Research Experience</vt:lpstr>
      <vt:lpstr>Getting started…</vt:lpstr>
      <vt:lpstr>Get mentally ready </vt:lpstr>
      <vt:lpstr>Why your paper gets accepted?</vt:lpstr>
      <vt:lpstr>The structure of an empirical  paper</vt:lpstr>
      <vt:lpstr>Abstract</vt:lpstr>
      <vt:lpstr>Abstract</vt:lpstr>
      <vt:lpstr>Introduction</vt:lpstr>
      <vt:lpstr>Introduction</vt:lpstr>
      <vt:lpstr>Introduction</vt:lpstr>
      <vt:lpstr>Contribution</vt:lpstr>
      <vt:lpstr>Contribution</vt:lpstr>
      <vt:lpstr>Introduction</vt:lpstr>
      <vt:lpstr>Institutional factors</vt:lpstr>
      <vt:lpstr>Literature review</vt:lpstr>
      <vt:lpstr>Literature review</vt:lpstr>
      <vt:lpstr>Literature review</vt:lpstr>
      <vt:lpstr>Literature review</vt:lpstr>
      <vt:lpstr>Identify research issues</vt:lpstr>
      <vt:lpstr>Identify research issues</vt:lpstr>
      <vt:lpstr>Research issue/question/ hypothesis</vt:lpstr>
      <vt:lpstr>Data</vt:lpstr>
      <vt:lpstr>Method</vt:lpstr>
      <vt:lpstr>Univariate analysis</vt:lpstr>
      <vt:lpstr>Multivariate analysis</vt:lpstr>
      <vt:lpstr>Write up</vt:lpstr>
      <vt:lpstr>Write up</vt:lpstr>
      <vt:lpstr>Write up</vt:lpstr>
      <vt:lpstr>Write up</vt:lpstr>
      <vt:lpstr>Robustness</vt:lpstr>
      <vt:lpstr>Caveat/limitation/constraint</vt:lpstr>
      <vt:lpstr>Other tips</vt:lpstr>
      <vt:lpstr>Other tips</vt:lpstr>
      <vt:lpstr>Other tips</vt:lpstr>
      <vt:lpstr>Other tips</vt:lpstr>
      <vt:lpstr>Other tips</vt:lpstr>
      <vt:lpstr>Other tips</vt:lpstr>
      <vt:lpstr>Other tips</vt:lpstr>
      <vt:lpstr>Reply to reviewers</vt:lpstr>
      <vt:lpstr>Reply to reviewers</vt:lpstr>
      <vt:lpstr>Use of English</vt:lpstr>
      <vt:lpstr>Three secrets to publish a good paper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Some thoughts on writing a paper</dc:title>
  <dc:creator>XP</dc:creator>
  <cp:lastModifiedBy>Yung-Ming</cp:lastModifiedBy>
  <cp:revision>224</cp:revision>
  <dcterms:created xsi:type="dcterms:W3CDTF">2007-03-04T10:36:39Z</dcterms:created>
  <dcterms:modified xsi:type="dcterms:W3CDTF">2017-03-06T06:27:44Z</dcterms:modified>
</cp:coreProperties>
</file>